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68" r:id="rId3"/>
    <p:sldMasterId id="2147483672" r:id="rId4"/>
    <p:sldMasterId id="2147483676" r:id="rId5"/>
  </p:sldMasterIdLst>
  <p:notesMasterIdLst>
    <p:notesMasterId r:id="rId65"/>
  </p:notesMasterIdLst>
  <p:sldIdLst>
    <p:sldId id="320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271" r:id="rId36"/>
    <p:sldId id="272" r:id="rId37"/>
    <p:sldId id="270" r:id="rId38"/>
    <p:sldId id="273" r:id="rId39"/>
    <p:sldId id="269" r:id="rId40"/>
    <p:sldId id="274" r:id="rId41"/>
    <p:sldId id="275" r:id="rId42"/>
    <p:sldId id="276" r:id="rId43"/>
    <p:sldId id="277" r:id="rId44"/>
    <p:sldId id="278" r:id="rId45"/>
    <p:sldId id="279" r:id="rId46"/>
    <p:sldId id="280" r:id="rId47"/>
    <p:sldId id="281" r:id="rId48"/>
    <p:sldId id="282" r:id="rId49"/>
    <p:sldId id="283" r:id="rId50"/>
    <p:sldId id="284" r:id="rId51"/>
    <p:sldId id="285" r:id="rId52"/>
    <p:sldId id="286" r:id="rId53"/>
    <p:sldId id="287" r:id="rId54"/>
    <p:sldId id="288" r:id="rId55"/>
    <p:sldId id="289" r:id="rId56"/>
    <p:sldId id="290" r:id="rId57"/>
    <p:sldId id="291" r:id="rId58"/>
    <p:sldId id="292" r:id="rId59"/>
    <p:sldId id="293" r:id="rId60"/>
    <p:sldId id="294" r:id="rId61"/>
    <p:sldId id="295" r:id="rId62"/>
    <p:sldId id="296" r:id="rId63"/>
    <p:sldId id="297" r:id="rId6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53" y="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9CA742-5966-E94C-8FBD-5632A710D600}" type="doc">
      <dgm:prSet loTypeId="urn:microsoft.com/office/officeart/2005/8/layout/bProcess3" loCatId="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8AB5FA8E-AE61-164D-A326-EFE46E22CCBD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August 3 </a:t>
          </a:r>
        </a:p>
      </dgm:t>
    </dgm:pt>
    <dgm:pt modelId="{23CA48DF-E6FF-EE4F-84BE-5CB2266C62E6}" type="parTrans" cxnId="{889DBB12-4CA5-754E-8DB0-99585B4D735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105944-769E-CF49-AA28-5DE453EEFB9B}" type="sibTrans" cxnId="{889DBB12-4CA5-754E-8DB0-99585B4D735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235734-53D2-9045-9569-2D87BB87806F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September 3</a:t>
          </a:r>
        </a:p>
      </dgm:t>
    </dgm:pt>
    <dgm:pt modelId="{5602D3AE-990E-E348-A588-D17489727882}" type="parTrans" cxnId="{D3AA3CFB-3D8B-DB4D-9754-DB37A65C406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53C039-0913-B340-907A-E84588C40C1B}" type="sibTrans" cxnId="{D3AA3CFB-3D8B-DB4D-9754-DB37A65C406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F3382C-728A-784F-8471-20FB5D8B89E4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September 9 - 23</a:t>
          </a:r>
        </a:p>
      </dgm:t>
    </dgm:pt>
    <dgm:pt modelId="{071D66BB-2CCE-DA48-B8C7-700CC9263BE5}" type="parTrans" cxnId="{05D1DC58-5F9E-FC44-AF5B-BB0A0BDF2AB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B29D90-CC75-2246-AFDB-3D563B8EE43D}" type="sibTrans" cxnId="{05D1DC58-5F9E-FC44-AF5B-BB0A0BDF2AB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F84B15-2F7B-D54A-A10F-4AF5845F036E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Late September</a:t>
          </a:r>
        </a:p>
      </dgm:t>
    </dgm:pt>
    <dgm:pt modelId="{ABA8634E-018B-7A47-8D8B-FD669D594119}" type="parTrans" cxnId="{6F7FD06F-1AD7-A244-9A5C-881EDB7C79B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8009EC-2E8E-4841-9D2F-3085BEA8D5F1}" type="sibTrans" cxnId="{6F7FD06F-1AD7-A244-9A5C-881EDB7C79B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88D30A-D302-504C-AD23-E601BE0AC3A5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September 29-October 10 </a:t>
          </a:r>
        </a:p>
      </dgm:t>
    </dgm:pt>
    <dgm:pt modelId="{B13D1ED3-7532-9443-BFAC-5EB122A0D6FF}" type="parTrans" cxnId="{6071FF3C-F88B-944B-821F-E21241B577A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0D79BF-E675-A341-AE52-0867FC298F63}" type="sibTrans" cxnId="{6071FF3C-F88B-944B-821F-E21241B577A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D01404-7070-7844-A9AB-A6D563E08BCD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RFP Opens </a:t>
          </a:r>
        </a:p>
      </dgm:t>
    </dgm:pt>
    <dgm:pt modelId="{844DAD95-D328-6943-8EA9-9353637E5F19}" type="parTrans" cxnId="{B03FF50E-1078-884A-B4E0-D105EFBAEE0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5B1DB6-F26B-6948-B610-B20C0ECFFC2B}" type="sibTrans" cxnId="{B03FF50E-1078-884A-B4E0-D105EFBAEE0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35F2CD-752B-0445-9646-79779B2AE9D1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RFP Closes  </a:t>
          </a:r>
        </a:p>
      </dgm:t>
    </dgm:pt>
    <dgm:pt modelId="{FA748193-A1C5-C747-8E3D-5FF66C7DA187}" type="parTrans" cxnId="{1F529B50-B1B7-9C46-B969-0E54024EAE8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12E3F2-4EB8-9A4F-AD87-C7A0111CF397}" type="sibTrans" cxnId="{1F529B50-B1B7-9C46-B969-0E54024EAE8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9276D5-F0C7-D943-89A2-4961EE4A87B7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Review Committee Meets </a:t>
          </a:r>
        </a:p>
      </dgm:t>
    </dgm:pt>
    <dgm:pt modelId="{C35031E3-23AF-6E4C-A5A3-D775FC92A6B5}" type="parTrans" cxnId="{EE4544D8-798A-1B43-B363-8FA2B593C50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A538F0-6274-1B45-BEDB-6A68F4AE35AA}" type="sibTrans" cxnId="{EE4544D8-798A-1B43-B363-8FA2B593C500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B60EEE-DF0D-5843-9C2F-9426DE9764C5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Proposal Review Window </a:t>
          </a:r>
        </a:p>
      </dgm:t>
    </dgm:pt>
    <dgm:pt modelId="{B4FEF7FB-6903-EF45-844D-393C8F538D59}" type="parTrans" cxnId="{88252BD6-E8DE-9B4B-AF63-B471F72078A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6A18A4-713A-4C44-A56F-0CF17A0C6964}" type="sibTrans" cxnId="{88252BD6-E8DE-9B4B-AF63-B471F72078A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E0F7EC-9E42-E542-9E69-D00912064890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Contract Negotiations</a:t>
          </a:r>
        </a:p>
      </dgm:t>
    </dgm:pt>
    <dgm:pt modelId="{7B2D6440-07CD-F947-994B-DBB52BF0956C}" type="parTrans" cxnId="{87F1A1D0-7FE2-DD4B-B85B-093795293CF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8408C9-FE2F-1647-AEA9-A9FEF5EF8F5F}" type="sibTrans" cxnId="{87F1A1D0-7FE2-DD4B-B85B-093795293CF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4F7C6B-A7AA-DF4E-9D7E-D3F660A3A211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Score Reconciliation Period </a:t>
          </a:r>
        </a:p>
      </dgm:t>
    </dgm:pt>
    <dgm:pt modelId="{3C65C2C3-CE34-034D-9A43-7520020005BE}" type="parTrans" cxnId="{D8B429CA-AE98-7546-B9A9-7A113063E2E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F588A3-198F-AB4E-B49B-34C995ACCCD2}" type="sibTrans" cxnId="{D8B429CA-AE98-7546-B9A9-7A113063E2E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B80F7D-B9C5-B947-9BAE-4FDFD6807684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Reconciliation meeting </a:t>
          </a:r>
        </a:p>
      </dgm:t>
    </dgm:pt>
    <dgm:pt modelId="{A4171014-E1F9-B14A-9E57-06D31E288AFA}" type="parTrans" cxnId="{0B532213-5142-A841-89CC-D11934A0C12D}">
      <dgm:prSet/>
      <dgm:spPr/>
      <dgm:t>
        <a:bodyPr/>
        <a:lstStyle/>
        <a:p>
          <a:endParaRPr lang="en-US"/>
        </a:p>
      </dgm:t>
    </dgm:pt>
    <dgm:pt modelId="{54DC47BB-70A1-234B-980C-9BD3AFE58D5D}" type="sibTrans" cxnId="{0B532213-5142-A841-89CC-D11934A0C12D}">
      <dgm:prSet/>
      <dgm:spPr/>
      <dgm:t>
        <a:bodyPr/>
        <a:lstStyle/>
        <a:p>
          <a:endParaRPr lang="en-US"/>
        </a:p>
      </dgm:t>
    </dgm:pt>
    <dgm:pt modelId="{CE2A621B-EC46-1944-84DC-D53B48C29E44}" type="pres">
      <dgm:prSet presAssocID="{219CA742-5966-E94C-8FBD-5632A710D600}" presName="Name0" presStyleCnt="0">
        <dgm:presLayoutVars>
          <dgm:dir/>
          <dgm:resizeHandles val="exact"/>
        </dgm:presLayoutVars>
      </dgm:prSet>
      <dgm:spPr/>
    </dgm:pt>
    <dgm:pt modelId="{A30D4B15-C0ED-9946-B0F3-F460B4ED277C}" type="pres">
      <dgm:prSet presAssocID="{8AB5FA8E-AE61-164D-A326-EFE46E22CCBD}" presName="node" presStyleLbl="node1" presStyleIdx="0" presStyleCnt="6">
        <dgm:presLayoutVars>
          <dgm:bulletEnabled val="1"/>
        </dgm:presLayoutVars>
      </dgm:prSet>
      <dgm:spPr/>
    </dgm:pt>
    <dgm:pt modelId="{37185EF8-1823-8649-8896-AC8F5BBF2D79}" type="pres">
      <dgm:prSet presAssocID="{D9105944-769E-CF49-AA28-5DE453EEFB9B}" presName="sibTrans" presStyleLbl="sibTrans1D1" presStyleIdx="0" presStyleCnt="5"/>
      <dgm:spPr/>
    </dgm:pt>
    <dgm:pt modelId="{518588DA-B529-0C4A-83CE-8053ED5F6E6D}" type="pres">
      <dgm:prSet presAssocID="{D9105944-769E-CF49-AA28-5DE453EEFB9B}" presName="connectorText" presStyleLbl="sibTrans1D1" presStyleIdx="0" presStyleCnt="5"/>
      <dgm:spPr/>
    </dgm:pt>
    <dgm:pt modelId="{E4756D94-6875-BD4B-8BBD-9B2901DF4A8B}" type="pres">
      <dgm:prSet presAssocID="{0C235734-53D2-9045-9569-2D87BB87806F}" presName="node" presStyleLbl="node1" presStyleIdx="1" presStyleCnt="6">
        <dgm:presLayoutVars>
          <dgm:bulletEnabled val="1"/>
        </dgm:presLayoutVars>
      </dgm:prSet>
      <dgm:spPr/>
    </dgm:pt>
    <dgm:pt modelId="{1FB1B20C-8EB8-6747-BC3C-8F3D3467DC9E}" type="pres">
      <dgm:prSet presAssocID="{9753C039-0913-B340-907A-E84588C40C1B}" presName="sibTrans" presStyleLbl="sibTrans1D1" presStyleIdx="1" presStyleCnt="5"/>
      <dgm:spPr/>
    </dgm:pt>
    <dgm:pt modelId="{3A7D5A7F-1B66-A64F-88E7-857CD0AB50A4}" type="pres">
      <dgm:prSet presAssocID="{9753C039-0913-B340-907A-E84588C40C1B}" presName="connectorText" presStyleLbl="sibTrans1D1" presStyleIdx="1" presStyleCnt="5"/>
      <dgm:spPr/>
    </dgm:pt>
    <dgm:pt modelId="{34585DEB-157F-8546-94EB-EC2FE39C3F09}" type="pres">
      <dgm:prSet presAssocID="{64F3382C-728A-784F-8471-20FB5D8B89E4}" presName="node" presStyleLbl="node1" presStyleIdx="2" presStyleCnt="6">
        <dgm:presLayoutVars>
          <dgm:bulletEnabled val="1"/>
        </dgm:presLayoutVars>
      </dgm:prSet>
      <dgm:spPr/>
    </dgm:pt>
    <dgm:pt modelId="{B72C555F-D6E0-584B-8A77-1C6E5F7C9B9C}" type="pres">
      <dgm:prSet presAssocID="{91B29D90-CC75-2246-AFDB-3D563B8EE43D}" presName="sibTrans" presStyleLbl="sibTrans1D1" presStyleIdx="2" presStyleCnt="5"/>
      <dgm:spPr/>
    </dgm:pt>
    <dgm:pt modelId="{A0C10B65-9DE0-D843-8FF3-BDFCCC43E21C}" type="pres">
      <dgm:prSet presAssocID="{91B29D90-CC75-2246-AFDB-3D563B8EE43D}" presName="connectorText" presStyleLbl="sibTrans1D1" presStyleIdx="2" presStyleCnt="5"/>
      <dgm:spPr/>
    </dgm:pt>
    <dgm:pt modelId="{676E4D60-E172-654A-8E2D-FD9B55B02402}" type="pres">
      <dgm:prSet presAssocID="{87F84B15-2F7B-D54A-A10F-4AF5845F036E}" presName="node" presStyleLbl="node1" presStyleIdx="3" presStyleCnt="6">
        <dgm:presLayoutVars>
          <dgm:bulletEnabled val="1"/>
        </dgm:presLayoutVars>
      </dgm:prSet>
      <dgm:spPr/>
    </dgm:pt>
    <dgm:pt modelId="{C3759F39-E12E-224D-AD77-120FB8FF2BEB}" type="pres">
      <dgm:prSet presAssocID="{638009EC-2E8E-4841-9D2F-3085BEA8D5F1}" presName="sibTrans" presStyleLbl="sibTrans1D1" presStyleIdx="3" presStyleCnt="5"/>
      <dgm:spPr/>
    </dgm:pt>
    <dgm:pt modelId="{14EC31D0-9BD2-F84A-A2BE-556C3495D3C6}" type="pres">
      <dgm:prSet presAssocID="{638009EC-2E8E-4841-9D2F-3085BEA8D5F1}" presName="connectorText" presStyleLbl="sibTrans1D1" presStyleIdx="3" presStyleCnt="5"/>
      <dgm:spPr/>
    </dgm:pt>
    <dgm:pt modelId="{974A8759-E7B1-1A46-88B2-D4EEB1A8C831}" type="pres">
      <dgm:prSet presAssocID="{6488D30A-D302-504C-AD23-E601BE0AC3A5}" presName="node" presStyleLbl="node1" presStyleIdx="4" presStyleCnt="6">
        <dgm:presLayoutVars>
          <dgm:bulletEnabled val="1"/>
        </dgm:presLayoutVars>
      </dgm:prSet>
      <dgm:spPr/>
    </dgm:pt>
    <dgm:pt modelId="{2A85FFBF-6D5F-2E4F-87DD-7747F10DFCA6}" type="pres">
      <dgm:prSet presAssocID="{B70D79BF-E675-A341-AE52-0867FC298F63}" presName="sibTrans" presStyleLbl="sibTrans1D1" presStyleIdx="4" presStyleCnt="5"/>
      <dgm:spPr/>
    </dgm:pt>
    <dgm:pt modelId="{02021E40-90BC-A44F-A2E3-F819AD819619}" type="pres">
      <dgm:prSet presAssocID="{B70D79BF-E675-A341-AE52-0867FC298F63}" presName="connectorText" presStyleLbl="sibTrans1D1" presStyleIdx="4" presStyleCnt="5"/>
      <dgm:spPr/>
    </dgm:pt>
    <dgm:pt modelId="{BE08426C-3151-F349-8DDB-20BA4B8BB9B1}" type="pres">
      <dgm:prSet presAssocID="{ECE0F7EC-9E42-E542-9E69-D00912064890}" presName="node" presStyleLbl="node1" presStyleIdx="5" presStyleCnt="6">
        <dgm:presLayoutVars>
          <dgm:bulletEnabled val="1"/>
        </dgm:presLayoutVars>
      </dgm:prSet>
      <dgm:spPr/>
    </dgm:pt>
  </dgm:ptLst>
  <dgm:cxnLst>
    <dgm:cxn modelId="{B03FF50E-1078-884A-B4E0-D105EFBAEE03}" srcId="{8AB5FA8E-AE61-164D-A326-EFE46E22CCBD}" destId="{DBD01404-7070-7844-A9AB-A6D563E08BCD}" srcOrd="0" destOrd="0" parTransId="{844DAD95-D328-6943-8EA9-9353637E5F19}" sibTransId="{955B1DB6-F26B-6948-B610-B20C0ECFFC2B}"/>
    <dgm:cxn modelId="{889DBB12-4CA5-754E-8DB0-99585B4D7352}" srcId="{219CA742-5966-E94C-8FBD-5632A710D600}" destId="{8AB5FA8E-AE61-164D-A326-EFE46E22CCBD}" srcOrd="0" destOrd="0" parTransId="{23CA48DF-E6FF-EE4F-84BE-5CB2266C62E6}" sibTransId="{D9105944-769E-CF49-AA28-5DE453EEFB9B}"/>
    <dgm:cxn modelId="{0B532213-5142-A841-89CC-D11934A0C12D}" srcId="{87F84B15-2F7B-D54A-A10F-4AF5845F036E}" destId="{D1B80F7D-B9C5-B947-9BAE-4FDFD6807684}" srcOrd="0" destOrd="0" parTransId="{A4171014-E1F9-B14A-9E57-06D31E288AFA}" sibTransId="{54DC47BB-70A1-234B-980C-9BD3AFE58D5D}"/>
    <dgm:cxn modelId="{49E65D16-4E33-B74B-B83B-A22A07B3E9EC}" type="presOf" srcId="{91B29D90-CC75-2246-AFDB-3D563B8EE43D}" destId="{B72C555F-D6E0-584B-8A77-1C6E5F7C9B9C}" srcOrd="0" destOrd="0" presId="urn:microsoft.com/office/officeart/2005/8/layout/bProcess3"/>
    <dgm:cxn modelId="{C353861F-C602-7A47-82F2-86806C165C08}" type="presOf" srcId="{71B60EEE-DF0D-5843-9C2F-9426DE9764C5}" destId="{34585DEB-157F-8546-94EB-EC2FE39C3F09}" srcOrd="0" destOrd="2" presId="urn:microsoft.com/office/officeart/2005/8/layout/bProcess3"/>
    <dgm:cxn modelId="{25632525-4435-894E-871E-295347951CE6}" type="presOf" srcId="{EA35F2CD-752B-0445-9646-79779B2AE9D1}" destId="{E4756D94-6875-BD4B-8BBD-9B2901DF4A8B}" srcOrd="0" destOrd="1" presId="urn:microsoft.com/office/officeart/2005/8/layout/bProcess3"/>
    <dgm:cxn modelId="{152B4D32-2470-8740-81B4-A66616585594}" type="presOf" srcId="{9753C039-0913-B340-907A-E84588C40C1B}" destId="{3A7D5A7F-1B66-A64F-88E7-857CD0AB50A4}" srcOrd="1" destOrd="0" presId="urn:microsoft.com/office/officeart/2005/8/layout/bProcess3"/>
    <dgm:cxn modelId="{1F5F0B39-01A8-1347-A383-FD3BE49E3E08}" type="presOf" srcId="{219CA742-5966-E94C-8FBD-5632A710D600}" destId="{CE2A621B-EC46-1944-84DC-D53B48C29E44}" srcOrd="0" destOrd="0" presId="urn:microsoft.com/office/officeart/2005/8/layout/bProcess3"/>
    <dgm:cxn modelId="{6071FF3C-F88B-944B-821F-E21241B577A9}" srcId="{219CA742-5966-E94C-8FBD-5632A710D600}" destId="{6488D30A-D302-504C-AD23-E601BE0AC3A5}" srcOrd="4" destOrd="0" parTransId="{B13D1ED3-7532-9443-BFAC-5EB122A0D6FF}" sibTransId="{B70D79BF-E675-A341-AE52-0867FC298F63}"/>
    <dgm:cxn modelId="{90390363-9CE8-9D4D-8D27-E33E2839A7C7}" type="presOf" srcId="{64F3382C-728A-784F-8471-20FB5D8B89E4}" destId="{34585DEB-157F-8546-94EB-EC2FE39C3F09}" srcOrd="0" destOrd="0" presId="urn:microsoft.com/office/officeart/2005/8/layout/bProcess3"/>
    <dgm:cxn modelId="{016D4A67-3421-024E-8E1B-6F50BCAF6B67}" type="presOf" srcId="{D9105944-769E-CF49-AA28-5DE453EEFB9B}" destId="{37185EF8-1823-8649-8896-AC8F5BBF2D79}" srcOrd="0" destOrd="0" presId="urn:microsoft.com/office/officeart/2005/8/layout/bProcess3"/>
    <dgm:cxn modelId="{0E69BF49-2CB4-DC44-891A-4ED7020CBA24}" type="presOf" srcId="{B70D79BF-E675-A341-AE52-0867FC298F63}" destId="{02021E40-90BC-A44F-A2E3-F819AD819619}" srcOrd="1" destOrd="0" presId="urn:microsoft.com/office/officeart/2005/8/layout/bProcess3"/>
    <dgm:cxn modelId="{6F7FD06F-1AD7-A244-9A5C-881EDB7C79B9}" srcId="{219CA742-5966-E94C-8FBD-5632A710D600}" destId="{87F84B15-2F7B-D54A-A10F-4AF5845F036E}" srcOrd="3" destOrd="0" parTransId="{ABA8634E-018B-7A47-8D8B-FD669D594119}" sibTransId="{638009EC-2E8E-4841-9D2F-3085BEA8D5F1}"/>
    <dgm:cxn modelId="{A84B7370-5B69-4D42-9183-D5349B816830}" type="presOf" srcId="{0C235734-53D2-9045-9569-2D87BB87806F}" destId="{E4756D94-6875-BD4B-8BBD-9B2901DF4A8B}" srcOrd="0" destOrd="0" presId="urn:microsoft.com/office/officeart/2005/8/layout/bProcess3"/>
    <dgm:cxn modelId="{1F529B50-B1B7-9C46-B969-0E54024EAE82}" srcId="{0C235734-53D2-9045-9569-2D87BB87806F}" destId="{EA35F2CD-752B-0445-9646-79779B2AE9D1}" srcOrd="0" destOrd="0" parTransId="{FA748193-A1C5-C747-8E3D-5FF66C7DA187}" sibTransId="{B912E3F2-4EB8-9A4F-AD87-C7A0111CF397}"/>
    <dgm:cxn modelId="{FF00A971-18C5-654B-92FE-66B30F5874C7}" type="presOf" srcId="{87F84B15-2F7B-D54A-A10F-4AF5845F036E}" destId="{676E4D60-E172-654A-8E2D-FD9B55B02402}" srcOrd="0" destOrd="0" presId="urn:microsoft.com/office/officeart/2005/8/layout/bProcess3"/>
    <dgm:cxn modelId="{40A38F55-E36C-6D42-A4C7-7E7166E4FDDC}" type="presOf" srcId="{638009EC-2E8E-4841-9D2F-3085BEA8D5F1}" destId="{14EC31D0-9BD2-F84A-A2BE-556C3495D3C6}" srcOrd="1" destOrd="0" presId="urn:microsoft.com/office/officeart/2005/8/layout/bProcess3"/>
    <dgm:cxn modelId="{28B81877-BF7B-A141-955A-2A7BF64791D0}" type="presOf" srcId="{E84F7C6B-A7AA-DF4E-9D7E-D3F660A3A211}" destId="{974A8759-E7B1-1A46-88B2-D4EEB1A8C831}" srcOrd="0" destOrd="1" presId="urn:microsoft.com/office/officeart/2005/8/layout/bProcess3"/>
    <dgm:cxn modelId="{05D1DC58-5F9E-FC44-AF5B-BB0A0BDF2ABA}" srcId="{219CA742-5966-E94C-8FBD-5632A710D600}" destId="{64F3382C-728A-784F-8471-20FB5D8B89E4}" srcOrd="2" destOrd="0" parTransId="{071D66BB-2CCE-DA48-B8C7-700CC9263BE5}" sibTransId="{91B29D90-CC75-2246-AFDB-3D563B8EE43D}"/>
    <dgm:cxn modelId="{FB98A35A-C696-9F4D-AC2C-4516DC8B82C7}" type="presOf" srcId="{ECE0F7EC-9E42-E542-9E69-D00912064890}" destId="{BE08426C-3151-F349-8DDB-20BA4B8BB9B1}" srcOrd="0" destOrd="0" presId="urn:microsoft.com/office/officeart/2005/8/layout/bProcess3"/>
    <dgm:cxn modelId="{F519187C-4DB5-1046-B3D2-1A6185B994A2}" type="presOf" srcId="{D1B80F7D-B9C5-B947-9BAE-4FDFD6807684}" destId="{676E4D60-E172-654A-8E2D-FD9B55B02402}" srcOrd="0" destOrd="1" presId="urn:microsoft.com/office/officeart/2005/8/layout/bProcess3"/>
    <dgm:cxn modelId="{4E2B6B9F-F706-B140-B2DC-A66E8B704ECB}" type="presOf" srcId="{1A9276D5-F0C7-D943-89A2-4961EE4A87B7}" destId="{34585DEB-157F-8546-94EB-EC2FE39C3F09}" srcOrd="0" destOrd="1" presId="urn:microsoft.com/office/officeart/2005/8/layout/bProcess3"/>
    <dgm:cxn modelId="{5C5E67AF-742E-0D4B-81E7-D0038927336A}" type="presOf" srcId="{91B29D90-CC75-2246-AFDB-3D563B8EE43D}" destId="{A0C10B65-9DE0-D843-8FF3-BDFCCC43E21C}" srcOrd="1" destOrd="0" presId="urn:microsoft.com/office/officeart/2005/8/layout/bProcess3"/>
    <dgm:cxn modelId="{4E9B78C4-34C5-744D-BB08-1A47E66854B0}" type="presOf" srcId="{638009EC-2E8E-4841-9D2F-3085BEA8D5F1}" destId="{C3759F39-E12E-224D-AD77-120FB8FF2BEB}" srcOrd="0" destOrd="0" presId="urn:microsoft.com/office/officeart/2005/8/layout/bProcess3"/>
    <dgm:cxn modelId="{CEC30CC7-0A4A-2947-8008-30F1C69107D4}" type="presOf" srcId="{8AB5FA8E-AE61-164D-A326-EFE46E22CCBD}" destId="{A30D4B15-C0ED-9946-B0F3-F460B4ED277C}" srcOrd="0" destOrd="0" presId="urn:microsoft.com/office/officeart/2005/8/layout/bProcess3"/>
    <dgm:cxn modelId="{D8B429CA-AE98-7546-B9A9-7A113063E2E8}" srcId="{6488D30A-D302-504C-AD23-E601BE0AC3A5}" destId="{E84F7C6B-A7AA-DF4E-9D7E-D3F660A3A211}" srcOrd="0" destOrd="0" parTransId="{3C65C2C3-CE34-034D-9A43-7520020005BE}" sibTransId="{E4F588A3-198F-AB4E-B49B-34C995ACCCD2}"/>
    <dgm:cxn modelId="{87F1A1D0-7FE2-DD4B-B85B-093795293CF2}" srcId="{219CA742-5966-E94C-8FBD-5632A710D600}" destId="{ECE0F7EC-9E42-E542-9E69-D00912064890}" srcOrd="5" destOrd="0" parTransId="{7B2D6440-07CD-F947-994B-DBB52BF0956C}" sibTransId="{3C8408C9-FE2F-1647-AEA9-A9FEF5EF8F5F}"/>
    <dgm:cxn modelId="{88252BD6-E8DE-9B4B-AF63-B471F72078AD}" srcId="{64F3382C-728A-784F-8471-20FB5D8B89E4}" destId="{71B60EEE-DF0D-5843-9C2F-9426DE9764C5}" srcOrd="1" destOrd="0" parTransId="{B4FEF7FB-6903-EF45-844D-393C8F538D59}" sibTransId="{CA6A18A4-713A-4C44-A56F-0CF17A0C6964}"/>
    <dgm:cxn modelId="{EE4544D8-798A-1B43-B363-8FA2B593C500}" srcId="{64F3382C-728A-784F-8471-20FB5D8B89E4}" destId="{1A9276D5-F0C7-D943-89A2-4961EE4A87B7}" srcOrd="0" destOrd="0" parTransId="{C35031E3-23AF-6E4C-A5A3-D775FC92A6B5}" sibTransId="{FAA538F0-6274-1B45-BEDB-6A68F4AE35AA}"/>
    <dgm:cxn modelId="{5AC7EBE3-A7CB-484C-8AFF-21A19F144F86}" type="presOf" srcId="{6488D30A-D302-504C-AD23-E601BE0AC3A5}" destId="{974A8759-E7B1-1A46-88B2-D4EEB1A8C831}" srcOrd="0" destOrd="0" presId="urn:microsoft.com/office/officeart/2005/8/layout/bProcess3"/>
    <dgm:cxn modelId="{F46646F1-EF3F-3E49-980C-2AC648F661A0}" type="presOf" srcId="{DBD01404-7070-7844-A9AB-A6D563E08BCD}" destId="{A30D4B15-C0ED-9946-B0F3-F460B4ED277C}" srcOrd="0" destOrd="1" presId="urn:microsoft.com/office/officeart/2005/8/layout/bProcess3"/>
    <dgm:cxn modelId="{44485AF2-EC4A-1543-AD14-904697243299}" type="presOf" srcId="{9753C039-0913-B340-907A-E84588C40C1B}" destId="{1FB1B20C-8EB8-6747-BC3C-8F3D3467DC9E}" srcOrd="0" destOrd="0" presId="urn:microsoft.com/office/officeart/2005/8/layout/bProcess3"/>
    <dgm:cxn modelId="{843F88F7-9639-E447-9346-45976CA8E45B}" type="presOf" srcId="{B70D79BF-E675-A341-AE52-0867FC298F63}" destId="{2A85FFBF-6D5F-2E4F-87DD-7747F10DFCA6}" srcOrd="0" destOrd="0" presId="urn:microsoft.com/office/officeart/2005/8/layout/bProcess3"/>
    <dgm:cxn modelId="{D3AA3CFB-3D8B-DB4D-9754-DB37A65C406D}" srcId="{219CA742-5966-E94C-8FBD-5632A710D600}" destId="{0C235734-53D2-9045-9569-2D87BB87806F}" srcOrd="1" destOrd="0" parTransId="{5602D3AE-990E-E348-A588-D17489727882}" sibTransId="{9753C039-0913-B340-907A-E84588C40C1B}"/>
    <dgm:cxn modelId="{116B9EFC-309F-C941-B30D-ED6CC8366D1D}" type="presOf" srcId="{D9105944-769E-CF49-AA28-5DE453EEFB9B}" destId="{518588DA-B529-0C4A-83CE-8053ED5F6E6D}" srcOrd="1" destOrd="0" presId="urn:microsoft.com/office/officeart/2005/8/layout/bProcess3"/>
    <dgm:cxn modelId="{B5EDC0DD-B9B5-6545-AB02-D3ED5E260037}" type="presParOf" srcId="{CE2A621B-EC46-1944-84DC-D53B48C29E44}" destId="{A30D4B15-C0ED-9946-B0F3-F460B4ED277C}" srcOrd="0" destOrd="0" presId="urn:microsoft.com/office/officeart/2005/8/layout/bProcess3"/>
    <dgm:cxn modelId="{10F0A1FC-8334-2440-BEA5-3075B2EF6072}" type="presParOf" srcId="{CE2A621B-EC46-1944-84DC-D53B48C29E44}" destId="{37185EF8-1823-8649-8896-AC8F5BBF2D79}" srcOrd="1" destOrd="0" presId="urn:microsoft.com/office/officeart/2005/8/layout/bProcess3"/>
    <dgm:cxn modelId="{5BC82212-A90C-A848-BE94-3413C1593D99}" type="presParOf" srcId="{37185EF8-1823-8649-8896-AC8F5BBF2D79}" destId="{518588DA-B529-0C4A-83CE-8053ED5F6E6D}" srcOrd="0" destOrd="0" presId="urn:microsoft.com/office/officeart/2005/8/layout/bProcess3"/>
    <dgm:cxn modelId="{6E84F5D2-A265-B14C-880B-3B86579699F7}" type="presParOf" srcId="{CE2A621B-EC46-1944-84DC-D53B48C29E44}" destId="{E4756D94-6875-BD4B-8BBD-9B2901DF4A8B}" srcOrd="2" destOrd="0" presId="urn:microsoft.com/office/officeart/2005/8/layout/bProcess3"/>
    <dgm:cxn modelId="{700DB8AD-7D95-EF4A-893B-DD56BD01AA35}" type="presParOf" srcId="{CE2A621B-EC46-1944-84DC-D53B48C29E44}" destId="{1FB1B20C-8EB8-6747-BC3C-8F3D3467DC9E}" srcOrd="3" destOrd="0" presId="urn:microsoft.com/office/officeart/2005/8/layout/bProcess3"/>
    <dgm:cxn modelId="{98E5C8A8-AEBC-7342-BF4B-648C6B504C6B}" type="presParOf" srcId="{1FB1B20C-8EB8-6747-BC3C-8F3D3467DC9E}" destId="{3A7D5A7F-1B66-A64F-88E7-857CD0AB50A4}" srcOrd="0" destOrd="0" presId="urn:microsoft.com/office/officeart/2005/8/layout/bProcess3"/>
    <dgm:cxn modelId="{3D7951A4-12E5-DF49-AC0A-1FBEB364CEFE}" type="presParOf" srcId="{CE2A621B-EC46-1944-84DC-D53B48C29E44}" destId="{34585DEB-157F-8546-94EB-EC2FE39C3F09}" srcOrd="4" destOrd="0" presId="urn:microsoft.com/office/officeart/2005/8/layout/bProcess3"/>
    <dgm:cxn modelId="{B1851683-E18D-184C-BF25-E4EAEFE4D10B}" type="presParOf" srcId="{CE2A621B-EC46-1944-84DC-D53B48C29E44}" destId="{B72C555F-D6E0-584B-8A77-1C6E5F7C9B9C}" srcOrd="5" destOrd="0" presId="urn:microsoft.com/office/officeart/2005/8/layout/bProcess3"/>
    <dgm:cxn modelId="{AB87981E-58C3-5046-8EAF-4A679F017B92}" type="presParOf" srcId="{B72C555F-D6E0-584B-8A77-1C6E5F7C9B9C}" destId="{A0C10B65-9DE0-D843-8FF3-BDFCCC43E21C}" srcOrd="0" destOrd="0" presId="urn:microsoft.com/office/officeart/2005/8/layout/bProcess3"/>
    <dgm:cxn modelId="{6DE8F6BE-D7A1-BB46-8257-5F6EF53D21C7}" type="presParOf" srcId="{CE2A621B-EC46-1944-84DC-D53B48C29E44}" destId="{676E4D60-E172-654A-8E2D-FD9B55B02402}" srcOrd="6" destOrd="0" presId="urn:microsoft.com/office/officeart/2005/8/layout/bProcess3"/>
    <dgm:cxn modelId="{0D0C8751-3ABA-2F4D-BA0F-9B7191640FFC}" type="presParOf" srcId="{CE2A621B-EC46-1944-84DC-D53B48C29E44}" destId="{C3759F39-E12E-224D-AD77-120FB8FF2BEB}" srcOrd="7" destOrd="0" presId="urn:microsoft.com/office/officeart/2005/8/layout/bProcess3"/>
    <dgm:cxn modelId="{43CCFB07-46D4-9C4F-A4ED-ADF5152F0270}" type="presParOf" srcId="{C3759F39-E12E-224D-AD77-120FB8FF2BEB}" destId="{14EC31D0-9BD2-F84A-A2BE-556C3495D3C6}" srcOrd="0" destOrd="0" presId="urn:microsoft.com/office/officeart/2005/8/layout/bProcess3"/>
    <dgm:cxn modelId="{99E96E73-3B21-7345-AC39-89307A4F92C6}" type="presParOf" srcId="{CE2A621B-EC46-1944-84DC-D53B48C29E44}" destId="{974A8759-E7B1-1A46-88B2-D4EEB1A8C831}" srcOrd="8" destOrd="0" presId="urn:microsoft.com/office/officeart/2005/8/layout/bProcess3"/>
    <dgm:cxn modelId="{7080FB3F-453E-5343-BB55-41BEE4DC990E}" type="presParOf" srcId="{CE2A621B-EC46-1944-84DC-D53B48C29E44}" destId="{2A85FFBF-6D5F-2E4F-87DD-7747F10DFCA6}" srcOrd="9" destOrd="0" presId="urn:microsoft.com/office/officeart/2005/8/layout/bProcess3"/>
    <dgm:cxn modelId="{1F145722-975A-5146-8A6A-827165E9870E}" type="presParOf" srcId="{2A85FFBF-6D5F-2E4F-87DD-7747F10DFCA6}" destId="{02021E40-90BC-A44F-A2E3-F819AD819619}" srcOrd="0" destOrd="0" presId="urn:microsoft.com/office/officeart/2005/8/layout/bProcess3"/>
    <dgm:cxn modelId="{A4FCA311-1FDB-1D41-A0BB-1A2A7D3A6881}" type="presParOf" srcId="{CE2A621B-EC46-1944-84DC-D53B48C29E44}" destId="{BE08426C-3151-F349-8DDB-20BA4B8BB9B1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85EF8-1823-8649-8896-AC8F5BBF2D79}">
      <dsp:nvSpPr>
        <dsp:cNvPr id="0" name=""/>
        <dsp:cNvSpPr/>
      </dsp:nvSpPr>
      <dsp:spPr>
        <a:xfrm>
          <a:off x="2882772" y="1152491"/>
          <a:ext cx="631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31093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81777" y="1194903"/>
        <a:ext cx="33084" cy="6616"/>
      </dsp:txXfrm>
    </dsp:sp>
    <dsp:sp modelId="{A30D4B15-C0ED-9946-B0F3-F460B4ED277C}">
      <dsp:nvSpPr>
        <dsp:cNvPr id="0" name=""/>
        <dsp:cNvSpPr/>
      </dsp:nvSpPr>
      <dsp:spPr>
        <a:xfrm>
          <a:off x="7642" y="335132"/>
          <a:ext cx="2876929" cy="172615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August 3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RFP Opens </a:t>
          </a:r>
        </a:p>
      </dsp:txBody>
      <dsp:txXfrm>
        <a:off x="7642" y="335132"/>
        <a:ext cx="2876929" cy="1726157"/>
      </dsp:txXfrm>
    </dsp:sp>
    <dsp:sp modelId="{1FB1B20C-8EB8-6747-BC3C-8F3D3467DC9E}">
      <dsp:nvSpPr>
        <dsp:cNvPr id="0" name=""/>
        <dsp:cNvSpPr/>
      </dsp:nvSpPr>
      <dsp:spPr>
        <a:xfrm>
          <a:off x="6421396" y="1152491"/>
          <a:ext cx="631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31093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142356"/>
              <a:satOff val="-24083"/>
              <a:lumOff val="1545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20401" y="1194903"/>
        <a:ext cx="33084" cy="6616"/>
      </dsp:txXfrm>
    </dsp:sp>
    <dsp:sp modelId="{E4756D94-6875-BD4B-8BBD-9B2901DF4A8B}">
      <dsp:nvSpPr>
        <dsp:cNvPr id="0" name=""/>
        <dsp:cNvSpPr/>
      </dsp:nvSpPr>
      <dsp:spPr>
        <a:xfrm>
          <a:off x="3546266" y="335132"/>
          <a:ext cx="2876929" cy="172615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8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September 3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RFP Closes  </a:t>
          </a:r>
        </a:p>
      </dsp:txBody>
      <dsp:txXfrm>
        <a:off x="3546266" y="335132"/>
        <a:ext cx="2876929" cy="1726157"/>
      </dsp:txXfrm>
    </dsp:sp>
    <dsp:sp modelId="{B72C555F-D6E0-584B-8A77-1C6E5F7C9B9C}">
      <dsp:nvSpPr>
        <dsp:cNvPr id="0" name=""/>
        <dsp:cNvSpPr/>
      </dsp:nvSpPr>
      <dsp:spPr>
        <a:xfrm>
          <a:off x="1446107" y="2059490"/>
          <a:ext cx="7077247" cy="631093"/>
        </a:xfrm>
        <a:custGeom>
          <a:avLst/>
          <a:gdLst/>
          <a:ahLst/>
          <a:cxnLst/>
          <a:rect l="0" t="0" r="0" b="0"/>
          <a:pathLst>
            <a:path>
              <a:moveTo>
                <a:pt x="7077247" y="0"/>
              </a:moveTo>
              <a:lnTo>
                <a:pt x="7077247" y="332646"/>
              </a:lnTo>
              <a:lnTo>
                <a:pt x="0" y="332646"/>
              </a:lnTo>
              <a:lnTo>
                <a:pt x="0" y="631093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284711"/>
              <a:satOff val="-48167"/>
              <a:lumOff val="3091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07028" y="2371729"/>
        <a:ext cx="355405" cy="6616"/>
      </dsp:txXfrm>
    </dsp:sp>
    <dsp:sp modelId="{34585DEB-157F-8546-94EB-EC2FE39C3F09}">
      <dsp:nvSpPr>
        <dsp:cNvPr id="0" name=""/>
        <dsp:cNvSpPr/>
      </dsp:nvSpPr>
      <dsp:spPr>
        <a:xfrm>
          <a:off x="7084890" y="335132"/>
          <a:ext cx="2876929" cy="172615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16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September 9 - 23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Review Committee Meets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Proposal Review Window </a:t>
          </a:r>
        </a:p>
      </dsp:txBody>
      <dsp:txXfrm>
        <a:off x="7084890" y="335132"/>
        <a:ext cx="2876929" cy="1726157"/>
      </dsp:txXfrm>
    </dsp:sp>
    <dsp:sp modelId="{C3759F39-E12E-224D-AD77-120FB8FF2BEB}">
      <dsp:nvSpPr>
        <dsp:cNvPr id="0" name=""/>
        <dsp:cNvSpPr/>
      </dsp:nvSpPr>
      <dsp:spPr>
        <a:xfrm>
          <a:off x="2882772" y="3540343"/>
          <a:ext cx="631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31093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427067"/>
              <a:satOff val="-72250"/>
              <a:lumOff val="4637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81777" y="3582754"/>
        <a:ext cx="33084" cy="6616"/>
      </dsp:txXfrm>
    </dsp:sp>
    <dsp:sp modelId="{676E4D60-E172-654A-8E2D-FD9B55B02402}">
      <dsp:nvSpPr>
        <dsp:cNvPr id="0" name=""/>
        <dsp:cNvSpPr/>
      </dsp:nvSpPr>
      <dsp:spPr>
        <a:xfrm>
          <a:off x="7642" y="2722984"/>
          <a:ext cx="2876929" cy="172615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4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Late September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Reconciliation meeting </a:t>
          </a:r>
        </a:p>
      </dsp:txBody>
      <dsp:txXfrm>
        <a:off x="7642" y="2722984"/>
        <a:ext cx="2876929" cy="1726157"/>
      </dsp:txXfrm>
    </dsp:sp>
    <dsp:sp modelId="{2A85FFBF-6D5F-2E4F-87DD-7747F10DFCA6}">
      <dsp:nvSpPr>
        <dsp:cNvPr id="0" name=""/>
        <dsp:cNvSpPr/>
      </dsp:nvSpPr>
      <dsp:spPr>
        <a:xfrm>
          <a:off x="6421396" y="3540343"/>
          <a:ext cx="631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31093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569422"/>
              <a:satOff val="-96333"/>
              <a:lumOff val="6182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20401" y="3582754"/>
        <a:ext cx="33084" cy="6616"/>
      </dsp:txXfrm>
    </dsp:sp>
    <dsp:sp modelId="{974A8759-E7B1-1A46-88B2-D4EEB1A8C831}">
      <dsp:nvSpPr>
        <dsp:cNvPr id="0" name=""/>
        <dsp:cNvSpPr/>
      </dsp:nvSpPr>
      <dsp:spPr>
        <a:xfrm>
          <a:off x="3546266" y="2722984"/>
          <a:ext cx="2876929" cy="172615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32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September 29-October 10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Score Reconciliation Period </a:t>
          </a:r>
        </a:p>
      </dsp:txBody>
      <dsp:txXfrm>
        <a:off x="3546266" y="2722984"/>
        <a:ext cx="2876929" cy="1726157"/>
      </dsp:txXfrm>
    </dsp:sp>
    <dsp:sp modelId="{BE08426C-3151-F349-8DDB-20BA4B8BB9B1}">
      <dsp:nvSpPr>
        <dsp:cNvPr id="0" name=""/>
        <dsp:cNvSpPr/>
      </dsp:nvSpPr>
      <dsp:spPr>
        <a:xfrm>
          <a:off x="7084890" y="2722984"/>
          <a:ext cx="2876929" cy="172615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Contract Negotiations</a:t>
          </a:r>
        </a:p>
      </dsp:txBody>
      <dsp:txXfrm>
        <a:off x="7084890" y="2722984"/>
        <a:ext cx="2876929" cy="1726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B0F44-B6DD-4B47-B17F-146FCFA16F3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1AA9A-9D5C-4212-921F-7E57CF113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4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5827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" name="Google Shape;4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2858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17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077572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3" name="Google Shape;14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44" name="Google Shape;14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823476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58" name="Google Shape;15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19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515976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5" name="Google Shape;17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76" name="Google Shape;17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20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707879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5" name="Google Shape;18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86" name="Google Shape;18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21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522518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5" name="Google Shape;19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96" name="Google Shape;19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820930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3BBBCC2D-57F9-24EA-B1C3-C347624CD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>
            <a:extLst>
              <a:ext uri="{FF2B5EF4-FFF2-40B4-BE49-F238E27FC236}">
                <a16:creationId xmlns:a16="http://schemas.microsoft.com/office/drawing/2014/main" id="{BCA5C8B1-6E82-7E25-73CC-6A31682DB3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8" name="Google Shape;208;p11:notes">
            <a:extLst>
              <a:ext uri="{FF2B5EF4-FFF2-40B4-BE49-F238E27FC236}">
                <a16:creationId xmlns:a16="http://schemas.microsoft.com/office/drawing/2014/main" id="{60119C31-E706-F921-81CD-606DC8EEB7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99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>
          <a:extLst>
            <a:ext uri="{FF2B5EF4-FFF2-40B4-BE49-F238E27FC236}">
              <a16:creationId xmlns:a16="http://schemas.microsoft.com/office/drawing/2014/main" id="{3B47CABD-4AFB-1383-52ED-428D9218C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:notes">
            <a:extLst>
              <a:ext uri="{FF2B5EF4-FFF2-40B4-BE49-F238E27FC236}">
                <a16:creationId xmlns:a16="http://schemas.microsoft.com/office/drawing/2014/main" id="{AC01B965-8D43-85B1-9923-07C6F18BEA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Justification as to why you selected these schools/districts </a:t>
            </a:r>
            <a:endParaRPr dirty="0"/>
          </a:p>
        </p:txBody>
      </p:sp>
      <p:sp>
        <p:nvSpPr>
          <p:cNvPr id="243" name="Google Shape;243;p13:notes">
            <a:extLst>
              <a:ext uri="{FF2B5EF4-FFF2-40B4-BE49-F238E27FC236}">
                <a16:creationId xmlns:a16="http://schemas.microsoft.com/office/drawing/2014/main" id="{EBEDB3E7-F3A9-31E9-87A5-E7555751F8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213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43" name="Google Shape;24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7006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1B13774A-2FDD-AED4-F471-5A5B92D30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>
            <a:extLst>
              <a:ext uri="{FF2B5EF4-FFF2-40B4-BE49-F238E27FC236}">
                <a16:creationId xmlns:a16="http://schemas.microsoft.com/office/drawing/2014/main" id="{8D34BEA4-C5A1-AF2E-253D-1CE1B87D92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8" name="Google Shape;208;p11:notes">
            <a:extLst>
              <a:ext uri="{FF2B5EF4-FFF2-40B4-BE49-F238E27FC236}">
                <a16:creationId xmlns:a16="http://schemas.microsoft.com/office/drawing/2014/main" id="{0D030D6A-BCDF-2DEB-5BD8-646AEC0B90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57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>
          <a:extLst>
            <a:ext uri="{FF2B5EF4-FFF2-40B4-BE49-F238E27FC236}">
              <a16:creationId xmlns:a16="http://schemas.microsoft.com/office/drawing/2014/main" id="{A01D58EF-EF65-BCB0-BBFF-BF92DF4C1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:notes">
            <a:extLst>
              <a:ext uri="{FF2B5EF4-FFF2-40B4-BE49-F238E27FC236}">
                <a16:creationId xmlns:a16="http://schemas.microsoft.com/office/drawing/2014/main" id="{CECAA663-50F6-F29B-2A04-119A340971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Justification as to why you selected these schools/districts </a:t>
            </a:r>
            <a:endParaRPr dirty="0"/>
          </a:p>
        </p:txBody>
      </p:sp>
      <p:sp>
        <p:nvSpPr>
          <p:cNvPr id="243" name="Google Shape;243;p13:notes">
            <a:extLst>
              <a:ext uri="{FF2B5EF4-FFF2-40B4-BE49-F238E27FC236}">
                <a16:creationId xmlns:a16="http://schemas.microsoft.com/office/drawing/2014/main" id="{62C4B7B8-3E43-2C18-274B-2AD9190054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46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6" name="Google Shape;35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02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84" name="Google Shape;38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5" name="Google Shape;385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0511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08" name="Google Shape;40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9" name="Google Shape;409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30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594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4F3E93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A6D6D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4F3E93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A6D6D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4F3E93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01331" y="1666239"/>
            <a:ext cx="4615180" cy="4222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4F3E93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A6D6D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4F3E93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A6D6D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A6D6D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37C45-8780-878A-65FD-3B18CF624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CB800-FC62-B7E8-A8A5-E7A805173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A9AD4-5738-F17A-F6CD-730268E8B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FC7BD-6576-48B2-B998-01EF6D3B4E8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74E0D-467F-1F3D-C509-608F243B7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DE915-3874-87DF-B567-0AA1BDB9F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98859-4B56-4131-90F2-B39703C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823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33578" y="107873"/>
            <a:ext cx="11925300" cy="6641465"/>
          </a:xfrm>
          <a:custGeom>
            <a:avLst/>
            <a:gdLst/>
            <a:ahLst/>
            <a:cxnLst/>
            <a:rect l="l" t="t" r="r" b="b"/>
            <a:pathLst>
              <a:path w="11925300" h="6641465">
                <a:moveTo>
                  <a:pt x="11924842" y="0"/>
                </a:moveTo>
                <a:lnTo>
                  <a:pt x="0" y="0"/>
                </a:lnTo>
                <a:lnTo>
                  <a:pt x="0" y="6640855"/>
                </a:lnTo>
                <a:lnTo>
                  <a:pt x="11924842" y="6640855"/>
                </a:lnTo>
                <a:lnTo>
                  <a:pt x="119248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005C8F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pc="100" dirty="0"/>
              <a:t>Richard</a:t>
            </a:r>
            <a:r>
              <a:rPr spc="15" dirty="0"/>
              <a:t> </a:t>
            </a:r>
            <a:r>
              <a:rPr spc="100" dirty="0"/>
              <a:t>Woods,</a:t>
            </a:r>
            <a:r>
              <a:rPr spc="40" dirty="0"/>
              <a:t> </a:t>
            </a:r>
            <a:r>
              <a:rPr spc="90" dirty="0"/>
              <a:t>Georgia’s</a:t>
            </a:r>
            <a:r>
              <a:rPr spc="35" dirty="0"/>
              <a:t> </a:t>
            </a:r>
            <a:r>
              <a:rPr spc="95" dirty="0"/>
              <a:t>School</a:t>
            </a:r>
            <a:r>
              <a:rPr spc="20" dirty="0"/>
              <a:t> </a:t>
            </a:r>
            <a:r>
              <a:rPr spc="105" dirty="0"/>
              <a:t>Superintendent</a:t>
            </a:r>
            <a:r>
              <a:rPr spc="165" dirty="0"/>
              <a:t>  </a:t>
            </a:r>
            <a:r>
              <a:rPr i="0" dirty="0">
                <a:latin typeface="Arial"/>
                <a:cs typeface="Arial"/>
              </a:rPr>
              <a:t>|</a:t>
            </a:r>
            <a:r>
              <a:rPr i="0" spc="27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Georgia</a:t>
            </a:r>
            <a:r>
              <a:rPr i="0" spc="-1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Department</a:t>
            </a:r>
            <a:r>
              <a:rPr i="0" spc="-6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of</a:t>
            </a:r>
            <a:r>
              <a:rPr i="0" spc="-25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Education</a:t>
            </a:r>
            <a:r>
              <a:rPr i="0" spc="27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|</a:t>
            </a:r>
            <a:r>
              <a:rPr i="0" spc="260" dirty="0">
                <a:latin typeface="Arial"/>
                <a:cs typeface="Arial"/>
              </a:rPr>
              <a:t> </a:t>
            </a:r>
            <a:r>
              <a:rPr spc="105" dirty="0"/>
              <a:t>Preparing</a:t>
            </a:r>
            <a:r>
              <a:rPr spc="20" dirty="0"/>
              <a:t> </a:t>
            </a:r>
            <a:r>
              <a:rPr spc="95" dirty="0"/>
              <a:t>ALL</a:t>
            </a:r>
            <a:r>
              <a:rPr spc="5" dirty="0"/>
              <a:t> </a:t>
            </a:r>
            <a:r>
              <a:rPr spc="100" dirty="0"/>
              <a:t>Students</a:t>
            </a:r>
            <a:r>
              <a:rPr spc="-5" dirty="0"/>
              <a:t> </a:t>
            </a:r>
            <a:r>
              <a:rPr spc="85" dirty="0"/>
              <a:t>for</a:t>
            </a:r>
            <a:r>
              <a:rPr spc="25" dirty="0"/>
              <a:t> </a:t>
            </a:r>
            <a:r>
              <a:rPr spc="55" dirty="0"/>
              <a:t>Life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53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2061701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005C8F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pc="100" dirty="0"/>
              <a:t>Richard</a:t>
            </a:r>
            <a:r>
              <a:rPr spc="15" dirty="0"/>
              <a:t> </a:t>
            </a:r>
            <a:r>
              <a:rPr spc="100" dirty="0"/>
              <a:t>Woods,</a:t>
            </a:r>
            <a:r>
              <a:rPr spc="40" dirty="0"/>
              <a:t> </a:t>
            </a:r>
            <a:r>
              <a:rPr spc="90" dirty="0"/>
              <a:t>Georgia’s</a:t>
            </a:r>
            <a:r>
              <a:rPr spc="35" dirty="0"/>
              <a:t> </a:t>
            </a:r>
            <a:r>
              <a:rPr spc="95" dirty="0"/>
              <a:t>School</a:t>
            </a:r>
            <a:r>
              <a:rPr spc="20" dirty="0"/>
              <a:t> </a:t>
            </a:r>
            <a:r>
              <a:rPr spc="105" dirty="0"/>
              <a:t>Superintendent</a:t>
            </a:r>
            <a:r>
              <a:rPr spc="165" dirty="0"/>
              <a:t>  </a:t>
            </a:r>
            <a:r>
              <a:rPr i="0" dirty="0">
                <a:latin typeface="Arial"/>
                <a:cs typeface="Arial"/>
              </a:rPr>
              <a:t>|</a:t>
            </a:r>
            <a:r>
              <a:rPr i="0" spc="27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Georgia</a:t>
            </a:r>
            <a:r>
              <a:rPr i="0" spc="-1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Department</a:t>
            </a:r>
            <a:r>
              <a:rPr i="0" spc="-6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of</a:t>
            </a:r>
            <a:r>
              <a:rPr i="0" spc="-25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Education</a:t>
            </a:r>
            <a:r>
              <a:rPr i="0" spc="27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|</a:t>
            </a:r>
            <a:r>
              <a:rPr i="0" spc="260" dirty="0">
                <a:latin typeface="Arial"/>
                <a:cs typeface="Arial"/>
              </a:rPr>
              <a:t> </a:t>
            </a:r>
            <a:r>
              <a:rPr spc="105" dirty="0"/>
              <a:t>Preparing</a:t>
            </a:r>
            <a:r>
              <a:rPr spc="20" dirty="0"/>
              <a:t> </a:t>
            </a:r>
            <a:r>
              <a:rPr spc="95" dirty="0"/>
              <a:t>ALL</a:t>
            </a:r>
            <a:r>
              <a:rPr spc="5" dirty="0"/>
              <a:t> </a:t>
            </a:r>
            <a:r>
              <a:rPr spc="100" dirty="0"/>
              <a:t>Students</a:t>
            </a:r>
            <a:r>
              <a:rPr spc="-5" dirty="0"/>
              <a:t> </a:t>
            </a:r>
            <a:r>
              <a:rPr spc="85" dirty="0"/>
              <a:t>for</a:t>
            </a:r>
            <a:r>
              <a:rPr spc="25" dirty="0"/>
              <a:t> </a:t>
            </a:r>
            <a:r>
              <a:rPr spc="55" dirty="0"/>
              <a:t>Life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53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733701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16436" y="5993762"/>
            <a:ext cx="1266259" cy="64936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63836" cy="685799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667638" y="6313576"/>
            <a:ext cx="3894454" cy="45720"/>
          </a:xfrm>
          <a:custGeom>
            <a:avLst/>
            <a:gdLst/>
            <a:ahLst/>
            <a:cxnLst/>
            <a:rect l="l" t="t" r="r" b="b"/>
            <a:pathLst>
              <a:path w="3894454" h="45720">
                <a:moveTo>
                  <a:pt x="3894086" y="0"/>
                </a:moveTo>
                <a:lnTo>
                  <a:pt x="0" y="0"/>
                </a:lnTo>
                <a:lnTo>
                  <a:pt x="0" y="45719"/>
                </a:lnTo>
                <a:lnTo>
                  <a:pt x="3894086" y="45719"/>
                </a:lnTo>
                <a:lnTo>
                  <a:pt x="3894086" y="0"/>
                </a:lnTo>
                <a:close/>
              </a:path>
            </a:pathLst>
          </a:custGeom>
          <a:solidFill>
            <a:srgbClr val="0063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561725" y="6313576"/>
            <a:ext cx="2224405" cy="45720"/>
          </a:xfrm>
          <a:custGeom>
            <a:avLst/>
            <a:gdLst/>
            <a:ahLst/>
            <a:cxnLst/>
            <a:rect l="l" t="t" r="r" b="b"/>
            <a:pathLst>
              <a:path w="2224404" h="45720">
                <a:moveTo>
                  <a:pt x="2224011" y="0"/>
                </a:moveTo>
                <a:lnTo>
                  <a:pt x="0" y="0"/>
                </a:lnTo>
                <a:lnTo>
                  <a:pt x="0" y="45719"/>
                </a:lnTo>
                <a:lnTo>
                  <a:pt x="2224011" y="45719"/>
                </a:lnTo>
                <a:lnTo>
                  <a:pt x="2224011" y="0"/>
                </a:lnTo>
                <a:close/>
              </a:path>
            </a:pathLst>
          </a:custGeom>
          <a:solidFill>
            <a:srgbClr val="007D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785749" y="6313576"/>
            <a:ext cx="1418590" cy="45720"/>
          </a:xfrm>
          <a:custGeom>
            <a:avLst/>
            <a:gdLst/>
            <a:ahLst/>
            <a:cxnLst/>
            <a:rect l="l" t="t" r="r" b="b"/>
            <a:pathLst>
              <a:path w="1418590" h="45720">
                <a:moveTo>
                  <a:pt x="1418031" y="0"/>
                </a:moveTo>
                <a:lnTo>
                  <a:pt x="0" y="0"/>
                </a:lnTo>
                <a:lnTo>
                  <a:pt x="0" y="45719"/>
                </a:lnTo>
                <a:lnTo>
                  <a:pt x="1418031" y="45719"/>
                </a:lnTo>
                <a:lnTo>
                  <a:pt x="1418031" y="0"/>
                </a:lnTo>
                <a:close/>
              </a:path>
            </a:pathLst>
          </a:custGeom>
          <a:solidFill>
            <a:srgbClr val="00A9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203780" y="6313576"/>
            <a:ext cx="982344" cy="45720"/>
          </a:xfrm>
          <a:custGeom>
            <a:avLst/>
            <a:gdLst/>
            <a:ahLst/>
            <a:cxnLst/>
            <a:rect l="l" t="t" r="r" b="b"/>
            <a:pathLst>
              <a:path w="982345" h="45720">
                <a:moveTo>
                  <a:pt x="982256" y="0"/>
                </a:moveTo>
                <a:lnTo>
                  <a:pt x="0" y="0"/>
                </a:lnTo>
                <a:lnTo>
                  <a:pt x="0" y="45719"/>
                </a:lnTo>
                <a:lnTo>
                  <a:pt x="982256" y="45719"/>
                </a:lnTo>
                <a:lnTo>
                  <a:pt x="982256" y="0"/>
                </a:lnTo>
                <a:close/>
              </a:path>
            </a:pathLst>
          </a:custGeom>
          <a:solidFill>
            <a:srgbClr val="1185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1" i="1">
                <a:solidFill>
                  <a:srgbClr val="005C8F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pc="100" dirty="0"/>
              <a:t>Richard</a:t>
            </a:r>
            <a:r>
              <a:rPr spc="15" dirty="0"/>
              <a:t> </a:t>
            </a:r>
            <a:r>
              <a:rPr spc="100" dirty="0"/>
              <a:t>Woods,</a:t>
            </a:r>
            <a:r>
              <a:rPr spc="40" dirty="0"/>
              <a:t> </a:t>
            </a:r>
            <a:r>
              <a:rPr spc="90" dirty="0"/>
              <a:t>Georgia’s</a:t>
            </a:r>
            <a:r>
              <a:rPr spc="35" dirty="0"/>
              <a:t> </a:t>
            </a:r>
            <a:r>
              <a:rPr spc="95" dirty="0"/>
              <a:t>School</a:t>
            </a:r>
            <a:r>
              <a:rPr spc="20" dirty="0"/>
              <a:t> </a:t>
            </a:r>
            <a:r>
              <a:rPr spc="105" dirty="0"/>
              <a:t>Superintendent</a:t>
            </a:r>
            <a:r>
              <a:rPr spc="165" dirty="0"/>
              <a:t>  </a:t>
            </a:r>
            <a:r>
              <a:rPr i="0" dirty="0">
                <a:latin typeface="Arial"/>
                <a:cs typeface="Arial"/>
              </a:rPr>
              <a:t>|</a:t>
            </a:r>
            <a:r>
              <a:rPr i="0" spc="27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Georgia</a:t>
            </a:r>
            <a:r>
              <a:rPr i="0" spc="-1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Department</a:t>
            </a:r>
            <a:r>
              <a:rPr i="0" spc="-6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of</a:t>
            </a:r>
            <a:r>
              <a:rPr i="0" spc="-25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Education</a:t>
            </a:r>
            <a:r>
              <a:rPr i="0" spc="27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|</a:t>
            </a:r>
            <a:r>
              <a:rPr i="0" spc="260" dirty="0">
                <a:latin typeface="Arial"/>
                <a:cs typeface="Arial"/>
              </a:rPr>
              <a:t> </a:t>
            </a:r>
            <a:r>
              <a:rPr spc="105" dirty="0"/>
              <a:t>Preparing</a:t>
            </a:r>
            <a:r>
              <a:rPr spc="20" dirty="0"/>
              <a:t> </a:t>
            </a:r>
            <a:r>
              <a:rPr spc="95" dirty="0"/>
              <a:t>ALL</a:t>
            </a:r>
            <a:r>
              <a:rPr spc="5" dirty="0"/>
              <a:t> </a:t>
            </a:r>
            <a:r>
              <a:rPr spc="100" dirty="0"/>
              <a:t>Students</a:t>
            </a:r>
            <a:r>
              <a:rPr spc="-5" dirty="0"/>
              <a:t> </a:t>
            </a:r>
            <a:r>
              <a:rPr spc="85" dirty="0"/>
              <a:t>for</a:t>
            </a:r>
            <a:r>
              <a:rPr spc="25" dirty="0"/>
              <a:t> </a:t>
            </a:r>
            <a:r>
              <a:rPr spc="55" dirty="0"/>
              <a:t>Life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53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2908484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91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7_Custom Layout">
  <p:cSld name="57_Custom Layou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174" y="84559"/>
            <a:ext cx="2974068" cy="69094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0"/>
          <p:cNvSpPr/>
          <p:nvPr/>
        </p:nvSpPr>
        <p:spPr>
          <a:xfrm rot="-5400000">
            <a:off x="10840034" y="5506035"/>
            <a:ext cx="1345678" cy="1358253"/>
          </a:xfrm>
          <a:prstGeom prst="corner">
            <a:avLst>
              <a:gd name="adj1" fmla="val 11222"/>
              <a:gd name="adj2" fmla="val 1158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109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7_Custom Layout">
  <p:cSld name="77_Custom Layou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1"/>
          <p:cNvSpPr>
            <a:spLocks noGrp="1"/>
          </p:cNvSpPr>
          <p:nvPr>
            <p:ph type="pic" idx="2"/>
          </p:nvPr>
        </p:nvSpPr>
        <p:spPr>
          <a:xfrm>
            <a:off x="7271321" y="2161486"/>
            <a:ext cx="3646967" cy="2186777"/>
          </a:xfrm>
          <a:prstGeom prst="roundRect">
            <a:avLst>
              <a:gd name="adj" fmla="val 6150"/>
            </a:avLst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Google Shape;16;p31"/>
          <p:cNvSpPr>
            <a:spLocks noGrp="1"/>
          </p:cNvSpPr>
          <p:nvPr>
            <p:ph type="pic" idx="3"/>
          </p:nvPr>
        </p:nvSpPr>
        <p:spPr>
          <a:xfrm>
            <a:off x="5176015" y="3124202"/>
            <a:ext cx="2888914" cy="1767796"/>
          </a:xfrm>
          <a:prstGeom prst="roundRect">
            <a:avLst>
              <a:gd name="adj" fmla="val 6150"/>
            </a:avLst>
          </a:prstGeom>
          <a:solidFill>
            <a:schemeClr val="l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7" name="Google Shape;17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174" y="84559"/>
            <a:ext cx="2974068" cy="690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9221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olorful background with a few splatters&#10;&#10;Description automatically generated">
            <a:extLst>
              <a:ext uri="{FF2B5EF4-FFF2-40B4-BE49-F238E27FC236}">
                <a16:creationId xmlns:a16="http://schemas.microsoft.com/office/drawing/2014/main" id="{4E927AF1-2F1B-0490-67B3-4F6E7E5837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06"/>
            <a:ext cx="12228637" cy="68573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805A2D-1947-9635-07C1-09392574A5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5B0D7-2BE9-4209-C3D6-92AC1F2B9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69BA7-BA82-E213-9352-93D9B6976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C241-A081-114C-BDEE-C2EBEF9BDE8B}" type="datetime4">
              <a:rPr lang="en-US" smtClean="0"/>
              <a:t>October 7,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F10DA-1E86-8D3E-82B6-65C2F7C23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©2024 All Rights Reserved.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D52AB-55AF-D4DE-2DA4-5796A62A2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A317D-BEFD-6B41-9467-A007F5D3B02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42A4E0-A7D4-22C8-0883-36D966965774}"/>
              </a:ext>
            </a:extLst>
          </p:cNvPr>
          <p:cNvCxnSpPr>
            <a:cxnSpLocks/>
          </p:cNvCxnSpPr>
          <p:nvPr userDrawn="1"/>
        </p:nvCxnSpPr>
        <p:spPr>
          <a:xfrm>
            <a:off x="381776" y="403338"/>
            <a:ext cx="29624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EF93155D-3D37-E806-BE39-013E35BD42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02962" y="6341165"/>
            <a:ext cx="1027308" cy="399508"/>
          </a:xfrm>
          <a:prstGeom prst="rect">
            <a:avLst/>
          </a:prstGeom>
        </p:spPr>
      </p:pic>
      <p:pic>
        <p:nvPicPr>
          <p:cNvPr id="14" name="Picture 1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DA0067A9-ABC3-5FCE-039B-DF43E2C453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1776" y="141014"/>
            <a:ext cx="1108983" cy="16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42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4227" y="580644"/>
            <a:ext cx="6689725" cy="421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4F3E93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4227" y="6396253"/>
            <a:ext cx="1370330" cy="168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5A6D6D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3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DEC387-1F51-300C-AEF1-EF1027DCB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C4B7A-2374-7B23-DA3D-6A882DD66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782A4-B5C8-A8DC-E93A-DE83A9F035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CFC7BD-6576-48B2-B998-01EF6D3B4E8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B5DDF-5D16-A428-C0C3-E907FCC63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C251D-C744-3FA1-5850-BDABE73DF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698859-4B56-4131-90F2-B39703C0C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678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7840" y="-63019"/>
            <a:ext cx="10444722" cy="17816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1864" y="3192409"/>
            <a:ext cx="10544961" cy="214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5738" y="6442161"/>
            <a:ext cx="10168548" cy="2723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1">
                <a:solidFill>
                  <a:srgbClr val="005C8F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pc="100" dirty="0"/>
              <a:t>Richard</a:t>
            </a:r>
            <a:r>
              <a:rPr spc="15" dirty="0"/>
              <a:t> </a:t>
            </a:r>
            <a:r>
              <a:rPr spc="100" dirty="0"/>
              <a:t>Woods,</a:t>
            </a:r>
            <a:r>
              <a:rPr spc="40" dirty="0"/>
              <a:t> </a:t>
            </a:r>
            <a:r>
              <a:rPr spc="90" dirty="0"/>
              <a:t>Georgia’s</a:t>
            </a:r>
            <a:r>
              <a:rPr spc="35" dirty="0"/>
              <a:t> </a:t>
            </a:r>
            <a:r>
              <a:rPr spc="95" dirty="0"/>
              <a:t>School</a:t>
            </a:r>
            <a:r>
              <a:rPr spc="20" dirty="0"/>
              <a:t> </a:t>
            </a:r>
            <a:r>
              <a:rPr spc="105" dirty="0"/>
              <a:t>Superintendent</a:t>
            </a:r>
            <a:r>
              <a:rPr spc="165" dirty="0"/>
              <a:t>  </a:t>
            </a:r>
            <a:r>
              <a:rPr i="0" dirty="0">
                <a:latin typeface="Arial"/>
                <a:cs typeface="Arial"/>
              </a:rPr>
              <a:t>|</a:t>
            </a:r>
            <a:r>
              <a:rPr i="0" spc="27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Georgia</a:t>
            </a:r>
            <a:r>
              <a:rPr i="0" spc="-1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Department</a:t>
            </a:r>
            <a:r>
              <a:rPr i="0" spc="-60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of</a:t>
            </a:r>
            <a:r>
              <a:rPr i="0" spc="-25" dirty="0">
                <a:latin typeface="Arial"/>
                <a:cs typeface="Arial"/>
              </a:rPr>
              <a:t> </a:t>
            </a:r>
            <a:r>
              <a:rPr i="0" spc="-10" dirty="0">
                <a:latin typeface="Arial"/>
                <a:cs typeface="Arial"/>
              </a:rPr>
              <a:t>Education</a:t>
            </a:r>
            <a:r>
              <a:rPr i="0" spc="275" dirty="0">
                <a:latin typeface="Arial"/>
                <a:cs typeface="Arial"/>
              </a:rPr>
              <a:t> </a:t>
            </a:r>
            <a:r>
              <a:rPr i="0" dirty="0">
                <a:latin typeface="Arial"/>
                <a:cs typeface="Arial"/>
              </a:rPr>
              <a:t>|</a:t>
            </a:r>
            <a:r>
              <a:rPr i="0" spc="260" dirty="0">
                <a:latin typeface="Arial"/>
                <a:cs typeface="Arial"/>
              </a:rPr>
              <a:t> </a:t>
            </a:r>
            <a:r>
              <a:rPr spc="105" dirty="0"/>
              <a:t>Preparing</a:t>
            </a:r>
            <a:r>
              <a:rPr spc="20" dirty="0"/>
              <a:t> </a:t>
            </a:r>
            <a:r>
              <a:rPr spc="95" dirty="0"/>
              <a:t>ALL</a:t>
            </a:r>
            <a:r>
              <a:rPr spc="5" dirty="0"/>
              <a:t> </a:t>
            </a:r>
            <a:r>
              <a:rPr spc="100" dirty="0"/>
              <a:t>Students</a:t>
            </a:r>
            <a:r>
              <a:rPr spc="-5" dirty="0"/>
              <a:t> </a:t>
            </a:r>
            <a:r>
              <a:rPr spc="85" dirty="0"/>
              <a:t>for</a:t>
            </a:r>
            <a:r>
              <a:rPr spc="25" dirty="0"/>
              <a:t> </a:t>
            </a:r>
            <a:r>
              <a:rPr spc="55" dirty="0"/>
              <a:t>Life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04533" y="6434421"/>
            <a:ext cx="272415" cy="209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53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35654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27228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ful background with a blurry background&#10;&#10;Description automatically generated with medium confidence">
            <a:extLst>
              <a:ext uri="{FF2B5EF4-FFF2-40B4-BE49-F238E27FC236}">
                <a16:creationId xmlns:a16="http://schemas.microsoft.com/office/drawing/2014/main" id="{30610E50-4331-5F65-CCE2-CE6FE9B030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5992"/>
            <a:ext cx="12192000" cy="6863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474B316-4CB3-5AC2-9771-F349FB33E4E9}"/>
              </a:ext>
            </a:extLst>
          </p:cNvPr>
          <p:cNvCxnSpPr>
            <a:cxnSpLocks/>
          </p:cNvCxnSpPr>
          <p:nvPr userDrawn="1"/>
        </p:nvCxnSpPr>
        <p:spPr>
          <a:xfrm>
            <a:off x="381776" y="403338"/>
            <a:ext cx="29624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40C77F51-43E5-5589-2C14-A0E07FF080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1776" y="141014"/>
            <a:ext cx="1108983" cy="166034"/>
          </a:xfrm>
          <a:prstGeom prst="rect">
            <a:avLst/>
          </a:prstGeom>
        </p:spPr>
      </p:pic>
      <p:pic>
        <p:nvPicPr>
          <p:cNvPr id="5" name="Picture 4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D7C1F6C2-12A1-161E-B8AD-164EF49D50F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02962" y="6341165"/>
            <a:ext cx="1027308" cy="3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106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hf hdr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s://www.gpb.org/education/classroom-conversations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1.jpg"/><Relationship Id="rId4" Type="http://schemas.openxmlformats.org/officeDocument/2006/relationships/image" Target="../media/image7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inspire.gadoe.org/collection/C00029/9320" TargetMode="External"/><Relationship Id="rId4" Type="http://schemas.openxmlformats.org/officeDocument/2006/relationships/image" Target="../media/image7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3.jpg"/><Relationship Id="rId7" Type="http://schemas.openxmlformats.org/officeDocument/2006/relationships/hyperlink" Target="https://url.gadoe.org/t6v0j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7.png"/><Relationship Id="rId5" Type="http://schemas.openxmlformats.org/officeDocument/2006/relationships/image" Target="../media/image76.jpg"/><Relationship Id="rId4" Type="http://schemas.openxmlformats.org/officeDocument/2006/relationships/hyperlink" Target="https://url.gadoe.org/dtat5" TargetMode="External"/><Relationship Id="rId9" Type="http://schemas.openxmlformats.org/officeDocument/2006/relationships/image" Target="../media/image7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hyperlink" Target="https://url.gadoe.org/4pynd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3.jpg"/><Relationship Id="rId5" Type="http://schemas.openxmlformats.org/officeDocument/2006/relationships/image" Target="../media/image82.png"/><Relationship Id="rId4" Type="http://schemas.openxmlformats.org/officeDocument/2006/relationships/image" Target="../media/image81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pb.org/education/learn/lets-learn-ga/instructional-support/literacy-shorts/verbal-reasoning" TargetMode="External"/><Relationship Id="rId13" Type="http://schemas.openxmlformats.org/officeDocument/2006/relationships/hyperlink" Target="https://www.gpb.org/education/learn/lets-learn-ga/instructional-support/literacy-shorts/six-elements-word-recognition" TargetMode="External"/><Relationship Id="rId3" Type="http://schemas.openxmlformats.org/officeDocument/2006/relationships/image" Target="../media/image87.jpg"/><Relationship Id="rId7" Type="http://schemas.openxmlformats.org/officeDocument/2006/relationships/hyperlink" Target="https://www.gpb.org/education/learn/lets-learn-ga/instructional-support/literacy-shorts/literacy-knowledge" TargetMode="External"/><Relationship Id="rId12" Type="http://schemas.openxmlformats.org/officeDocument/2006/relationships/hyperlink" Target="https://www.gpb.org/education/learn/lets-learn-ga/instructional-support/literacy-shorts/phonological-awareness" TargetMode="External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pb.org/education/learn/lets-learn-ga/instructional-support/literacy-shorts/language-structure" TargetMode="External"/><Relationship Id="rId11" Type="http://schemas.openxmlformats.org/officeDocument/2006/relationships/hyperlink" Target="https://www.gpb.org/education/learn/lets-learn-ga/instructional-support/literacy-shorts/vocabulary" TargetMode="External"/><Relationship Id="rId5" Type="http://schemas.openxmlformats.org/officeDocument/2006/relationships/image" Target="../media/image89.png"/><Relationship Id="rId15" Type="http://schemas.openxmlformats.org/officeDocument/2006/relationships/hyperlink" Target="https://www.gpb.org/education/learn/lets-learn-ga/instructional-support/literacy-shorts" TargetMode="External"/><Relationship Id="rId10" Type="http://schemas.openxmlformats.org/officeDocument/2006/relationships/hyperlink" Target="https://www.gpb.org/education/learn/lets-learn-ga/instructional-support/literacy-shorts/sight-recognition" TargetMode="External"/><Relationship Id="rId4" Type="http://schemas.openxmlformats.org/officeDocument/2006/relationships/image" Target="../media/image88.png"/><Relationship Id="rId9" Type="http://schemas.openxmlformats.org/officeDocument/2006/relationships/hyperlink" Target="https://www.gpb.org/education/learn/lets-learn-ga/instructional-support/literacy-shorts/reading-rope" TargetMode="External"/><Relationship Id="rId14" Type="http://schemas.openxmlformats.org/officeDocument/2006/relationships/hyperlink" Target="https://www.gpb.org/education/learn/lets-learn-ga/instructional-support/literacy-shorts/sight-word-vocabulary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ogin.community.gadoe.org/events/select-implement-and-monitor-adolescent-literacy-practices-through-gamtss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3.png"/><Relationship Id="rId5" Type="http://schemas.openxmlformats.org/officeDocument/2006/relationships/image" Target="../media/image92.jpg"/><Relationship Id="rId4" Type="http://schemas.openxmlformats.org/officeDocument/2006/relationships/hyperlink" Target="https://url.gadoe.org/2dcnr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44DB2B-3A62-3B8B-4599-164F742AB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175" y="2024407"/>
            <a:ext cx="10425650" cy="1404593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bg1"/>
                </a:solidFill>
              </a:rPr>
              <a:t>Georgia Council on Literacy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Virtual Meeting Slides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October 6, 2026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10:00 AM – 12:00 PM</a:t>
            </a:r>
          </a:p>
        </p:txBody>
      </p:sp>
    </p:spTree>
    <p:extLst>
      <p:ext uri="{BB962C8B-B14F-4D97-AF65-F5344CB8AC3E}">
        <p14:creationId xmlns:p14="http://schemas.microsoft.com/office/powerpoint/2010/main" val="3909662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7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10259" y="1471676"/>
            <a:ext cx="66897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30" dirty="0">
                <a:solidFill>
                  <a:srgbClr val="FFFFFF"/>
                </a:solidFill>
                <a:latin typeface="Arial Black"/>
                <a:cs typeface="Arial Black"/>
              </a:rPr>
              <a:t>From</a:t>
            </a:r>
            <a:r>
              <a:rPr sz="4800" spc="-2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800" spc="-260" dirty="0">
                <a:solidFill>
                  <a:srgbClr val="FFFFFF"/>
                </a:solidFill>
                <a:latin typeface="Arial Black"/>
                <a:cs typeface="Arial Black"/>
              </a:rPr>
              <a:t>Plan</a:t>
            </a:r>
            <a:r>
              <a:rPr sz="4800" spc="-1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800" spc="-3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4800" spc="-3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800" spc="-330" dirty="0">
                <a:solidFill>
                  <a:srgbClr val="FFFFFF"/>
                </a:solidFill>
                <a:latin typeface="Arial Black"/>
                <a:cs typeface="Arial Black"/>
              </a:rPr>
              <a:t>Practice</a:t>
            </a:r>
            <a:endParaRPr sz="48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8" y="3449828"/>
            <a:ext cx="10752455" cy="1308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50" dirty="0">
                <a:solidFill>
                  <a:srgbClr val="FFFFFF"/>
                </a:solidFill>
                <a:latin typeface="Trebuchet MS"/>
                <a:cs typeface="Trebuchet MS"/>
              </a:rPr>
              <a:t>Community</a:t>
            </a:r>
            <a:r>
              <a:rPr sz="3000" spc="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dirty="0">
                <a:solidFill>
                  <a:srgbClr val="FFFFFF"/>
                </a:solidFill>
                <a:latin typeface="Trebuchet MS"/>
                <a:cs typeface="Trebuchet MS"/>
              </a:rPr>
              <a:t>Resources</a:t>
            </a:r>
            <a:r>
              <a:rPr sz="3000" spc="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680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3000" spc="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110" dirty="0">
                <a:solidFill>
                  <a:srgbClr val="FFFFFF"/>
                </a:solidFill>
                <a:latin typeface="Trebuchet MS"/>
                <a:cs typeface="Trebuchet MS"/>
              </a:rPr>
              <a:t>Assets</a:t>
            </a:r>
            <a:endParaRPr sz="3000">
              <a:latin typeface="Trebuchet MS"/>
              <a:cs typeface="Trebuchet MS"/>
            </a:endParaRPr>
          </a:p>
          <a:p>
            <a:pPr marL="12700" marR="5080">
              <a:lnSpc>
                <a:spcPct val="101099"/>
              </a:lnSpc>
              <a:spcBef>
                <a:spcPts val="2135"/>
              </a:spcBef>
            </a:pPr>
            <a:r>
              <a:rPr sz="1800" spc="70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1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update</a:t>
            </a:r>
            <a:r>
              <a:rPr sz="1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1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1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Resource</a:t>
            </a:r>
            <a:r>
              <a:rPr sz="1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Conditions</a:t>
            </a:r>
            <a:r>
              <a:rPr sz="1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Verdana"/>
                <a:cs typeface="Verdana"/>
              </a:rPr>
              <a:t>Inventory:</a:t>
            </a:r>
            <a:r>
              <a:rPr sz="1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understanding</a:t>
            </a:r>
            <a:r>
              <a:rPr sz="1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community’s</a:t>
            </a:r>
            <a:r>
              <a:rPr sz="1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resources, </a:t>
            </a:r>
            <a:r>
              <a:rPr sz="1800" spc="-60" dirty="0">
                <a:solidFill>
                  <a:srgbClr val="FFFFFF"/>
                </a:solidFill>
                <a:latin typeface="Verdana"/>
                <a:cs typeface="Verdana"/>
              </a:rPr>
              <a:t>assets,</a:t>
            </a:r>
            <a:r>
              <a:rPr sz="1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1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conditions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literacy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depends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22960" y="2560320"/>
            <a:ext cx="10833100" cy="3931920"/>
            <a:chOff x="822960" y="2560320"/>
            <a:chExt cx="10833100" cy="39319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67189" y="5120640"/>
              <a:ext cx="1188719" cy="13715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960" y="2560320"/>
              <a:ext cx="5577840" cy="18287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10258" y="5358891"/>
            <a:ext cx="2419985" cy="52260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3699"/>
              </a:lnSpc>
              <a:spcBef>
                <a:spcPts val="25"/>
              </a:spcBef>
            </a:pP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Literacy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Council</a:t>
            </a:r>
            <a:r>
              <a:rPr sz="16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update </a:t>
            </a:r>
            <a:r>
              <a:rPr sz="1600" dirty="0">
                <a:solidFill>
                  <a:srgbClr val="FFFFFF"/>
                </a:solidFill>
                <a:latin typeface="Verdana"/>
                <a:cs typeface="Verdana"/>
              </a:rPr>
              <a:t>October</a:t>
            </a:r>
            <a:r>
              <a:rPr sz="1600" spc="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6,</a:t>
            </a:r>
            <a:r>
              <a:rPr sz="16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Verdana"/>
                <a:cs typeface="Verdana"/>
              </a:rPr>
              <a:t>2026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227" y="329183"/>
            <a:ext cx="270446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35" dirty="0">
                <a:solidFill>
                  <a:srgbClr val="5A6D6D"/>
                </a:solidFill>
                <a:latin typeface="Verdana"/>
                <a:cs typeface="Verdana"/>
              </a:rPr>
              <a:t>WH</a:t>
            </a:r>
            <a:r>
              <a:rPr sz="1100" spc="-2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28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50" dirty="0">
                <a:solidFill>
                  <a:srgbClr val="5A6D6D"/>
                </a:solidFill>
                <a:latin typeface="Verdana"/>
                <a:cs typeface="Verdana"/>
              </a:rPr>
              <a:t>WE</a:t>
            </a:r>
            <a:r>
              <a:rPr sz="1100" spc="28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L</a:t>
            </a:r>
            <a:r>
              <a:rPr sz="1100" spc="-2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35" dirty="0">
                <a:solidFill>
                  <a:srgbClr val="5A6D6D"/>
                </a:solidFill>
                <a:latin typeface="Verdana"/>
                <a:cs typeface="Verdana"/>
              </a:rPr>
              <a:t>FT</a:t>
            </a:r>
            <a:r>
              <a:rPr sz="1100" spc="28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60" dirty="0">
                <a:solidFill>
                  <a:srgbClr val="5A6D6D"/>
                </a:solidFill>
                <a:latin typeface="Verdana"/>
                <a:cs typeface="Verdana"/>
              </a:rPr>
              <a:t>FF</a:t>
            </a:r>
            <a:r>
              <a:rPr sz="1100" spc="28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29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50" dirty="0">
                <a:solidFill>
                  <a:srgbClr val="5A6D6D"/>
                </a:solidFill>
                <a:latin typeface="Verdana"/>
                <a:cs typeface="Verdana"/>
              </a:rPr>
              <a:t>JU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L</a:t>
            </a:r>
            <a:r>
              <a:rPr sz="1100" spc="-229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5A6D6D"/>
                </a:solidFill>
                <a:latin typeface="Verdana"/>
                <a:cs typeface="Verdana"/>
              </a:rPr>
              <a:t>Y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Three</a:t>
            </a:r>
            <a:r>
              <a:rPr spc="-130" dirty="0"/>
              <a:t> </a:t>
            </a:r>
            <a:r>
              <a:rPr dirty="0"/>
              <a:t>things</a:t>
            </a:r>
            <a:r>
              <a:rPr spc="-140" dirty="0"/>
              <a:t> </a:t>
            </a:r>
            <a:r>
              <a:rPr dirty="0"/>
              <a:t>carry</a:t>
            </a:r>
            <a:r>
              <a:rPr spc="-140" dirty="0"/>
              <a:t> </a:t>
            </a:r>
            <a:r>
              <a:rPr dirty="0"/>
              <a:t>a</a:t>
            </a:r>
            <a:r>
              <a:rPr spc="-135" dirty="0"/>
              <a:t> </a:t>
            </a:r>
            <a:r>
              <a:rPr dirty="0"/>
              <a:t>plan</a:t>
            </a:r>
            <a:r>
              <a:rPr spc="-135" dirty="0"/>
              <a:t> </a:t>
            </a:r>
            <a:r>
              <a:rPr dirty="0"/>
              <a:t>into</a:t>
            </a:r>
            <a:r>
              <a:rPr spc="-130" dirty="0"/>
              <a:t> </a:t>
            </a:r>
            <a:r>
              <a:rPr spc="-10" dirty="0"/>
              <a:t>practice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227" y="1217676"/>
            <a:ext cx="762380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30" dirty="0">
                <a:solidFill>
                  <a:srgbClr val="3F3F46"/>
                </a:solidFill>
                <a:latin typeface="Verdana"/>
                <a:cs typeface="Verdana"/>
              </a:rPr>
              <a:t>A</a:t>
            </a:r>
            <a:r>
              <a:rPr sz="1400" spc="-7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F3F46"/>
                </a:solidFill>
                <a:latin typeface="Verdana"/>
                <a:cs typeface="Verdana"/>
              </a:rPr>
              <a:t>plan</a:t>
            </a:r>
            <a:r>
              <a:rPr sz="1400" spc="-7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3F3F46"/>
                </a:solidFill>
                <a:latin typeface="Verdana"/>
                <a:cs typeface="Verdana"/>
              </a:rPr>
              <a:t>expresses</a:t>
            </a:r>
            <a:r>
              <a:rPr sz="1400" spc="-6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F3F46"/>
                </a:solidFill>
                <a:latin typeface="Verdana"/>
                <a:cs typeface="Verdana"/>
              </a:rPr>
              <a:t>what</a:t>
            </a:r>
            <a:r>
              <a:rPr sz="14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F3F46"/>
                </a:solidFill>
                <a:latin typeface="Verdana"/>
                <a:cs typeface="Verdana"/>
              </a:rPr>
              <a:t>people</a:t>
            </a:r>
            <a:r>
              <a:rPr sz="14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3F3F46"/>
                </a:solidFill>
                <a:latin typeface="Verdana"/>
                <a:cs typeface="Verdana"/>
              </a:rPr>
              <a:t>intend</a:t>
            </a:r>
            <a:r>
              <a:rPr sz="1400" spc="-8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F3F46"/>
                </a:solidFill>
                <a:latin typeface="Verdana"/>
                <a:cs typeface="Verdana"/>
              </a:rPr>
              <a:t>to</a:t>
            </a:r>
            <a:r>
              <a:rPr sz="14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3F3F46"/>
                </a:solidFill>
                <a:latin typeface="Verdana"/>
                <a:cs typeface="Verdana"/>
              </a:rPr>
              <a:t>accomplish.</a:t>
            </a:r>
            <a:r>
              <a:rPr sz="14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3F3F46"/>
                </a:solidFill>
                <a:latin typeface="Verdana"/>
                <a:cs typeface="Verdana"/>
              </a:rPr>
              <a:t>Three</a:t>
            </a:r>
            <a:r>
              <a:rPr sz="14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3F3F46"/>
                </a:solidFill>
                <a:latin typeface="Verdana"/>
                <a:cs typeface="Verdana"/>
              </a:rPr>
              <a:t>things</a:t>
            </a:r>
            <a:r>
              <a:rPr sz="1400" spc="-6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F3F46"/>
                </a:solidFill>
                <a:latin typeface="Verdana"/>
                <a:cs typeface="Verdana"/>
              </a:rPr>
              <a:t>carry</a:t>
            </a:r>
            <a:r>
              <a:rPr sz="1400" spc="-7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F3F46"/>
                </a:solidFill>
                <a:latin typeface="Verdana"/>
                <a:cs typeface="Verdana"/>
              </a:rPr>
              <a:t>it</a:t>
            </a:r>
            <a:r>
              <a:rPr sz="14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F3F46"/>
                </a:solidFill>
                <a:latin typeface="Verdana"/>
                <a:cs typeface="Verdana"/>
              </a:rPr>
              <a:t>into</a:t>
            </a:r>
            <a:r>
              <a:rPr sz="14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3F3F46"/>
                </a:solidFill>
                <a:latin typeface="Verdana"/>
                <a:cs typeface="Verdana"/>
              </a:rPr>
              <a:t>practice.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9446" y="1810511"/>
            <a:ext cx="3383279" cy="2743200"/>
            <a:chOff x="609446" y="1810511"/>
            <a:chExt cx="3383279" cy="2743200"/>
          </a:xfrm>
        </p:grpSpPr>
        <p:sp>
          <p:nvSpPr>
            <p:cNvPr id="6" name="object 6"/>
            <p:cNvSpPr/>
            <p:nvPr/>
          </p:nvSpPr>
          <p:spPr>
            <a:xfrm>
              <a:off x="609446" y="1810511"/>
              <a:ext cx="3383279" cy="2743200"/>
            </a:xfrm>
            <a:custGeom>
              <a:avLst/>
              <a:gdLst/>
              <a:ahLst/>
              <a:cxnLst/>
              <a:rect l="l" t="t" r="r" b="b"/>
              <a:pathLst>
                <a:path w="3383279" h="2743200">
                  <a:moveTo>
                    <a:pt x="3191257" y="0"/>
                  </a:moveTo>
                  <a:lnTo>
                    <a:pt x="192022" y="0"/>
                  </a:lnTo>
                  <a:lnTo>
                    <a:pt x="147993" y="5071"/>
                  </a:lnTo>
                  <a:lnTo>
                    <a:pt x="107575" y="19517"/>
                  </a:lnTo>
                  <a:lnTo>
                    <a:pt x="71922" y="42185"/>
                  </a:lnTo>
                  <a:lnTo>
                    <a:pt x="42185" y="71922"/>
                  </a:lnTo>
                  <a:lnTo>
                    <a:pt x="19517" y="107575"/>
                  </a:lnTo>
                  <a:lnTo>
                    <a:pt x="5071" y="147993"/>
                  </a:lnTo>
                  <a:lnTo>
                    <a:pt x="0" y="192022"/>
                  </a:lnTo>
                  <a:lnTo>
                    <a:pt x="0" y="2551177"/>
                  </a:lnTo>
                  <a:lnTo>
                    <a:pt x="5071" y="2595206"/>
                  </a:lnTo>
                  <a:lnTo>
                    <a:pt x="19517" y="2635624"/>
                  </a:lnTo>
                  <a:lnTo>
                    <a:pt x="42185" y="2671277"/>
                  </a:lnTo>
                  <a:lnTo>
                    <a:pt x="71922" y="2701014"/>
                  </a:lnTo>
                  <a:lnTo>
                    <a:pt x="107575" y="2723682"/>
                  </a:lnTo>
                  <a:lnTo>
                    <a:pt x="147993" y="2738128"/>
                  </a:lnTo>
                  <a:lnTo>
                    <a:pt x="192022" y="2743200"/>
                  </a:lnTo>
                  <a:lnTo>
                    <a:pt x="3191257" y="2743200"/>
                  </a:lnTo>
                  <a:lnTo>
                    <a:pt x="3235286" y="2738128"/>
                  </a:lnTo>
                  <a:lnTo>
                    <a:pt x="3275703" y="2723682"/>
                  </a:lnTo>
                  <a:lnTo>
                    <a:pt x="3311357" y="2701014"/>
                  </a:lnTo>
                  <a:lnTo>
                    <a:pt x="3341094" y="2671277"/>
                  </a:lnTo>
                  <a:lnTo>
                    <a:pt x="3363762" y="2635624"/>
                  </a:lnTo>
                  <a:lnTo>
                    <a:pt x="3378207" y="2595206"/>
                  </a:lnTo>
                  <a:lnTo>
                    <a:pt x="3383279" y="2551177"/>
                  </a:lnTo>
                  <a:lnTo>
                    <a:pt x="3383279" y="192022"/>
                  </a:lnTo>
                  <a:lnTo>
                    <a:pt x="3378207" y="147993"/>
                  </a:lnTo>
                  <a:lnTo>
                    <a:pt x="3363762" y="107575"/>
                  </a:lnTo>
                  <a:lnTo>
                    <a:pt x="3341094" y="71922"/>
                  </a:lnTo>
                  <a:lnTo>
                    <a:pt x="3311357" y="42185"/>
                  </a:lnTo>
                  <a:lnTo>
                    <a:pt x="3275703" y="19517"/>
                  </a:lnTo>
                  <a:lnTo>
                    <a:pt x="3235286" y="5071"/>
                  </a:lnTo>
                  <a:lnTo>
                    <a:pt x="3191257" y="0"/>
                  </a:lnTo>
                  <a:close/>
                </a:path>
              </a:pathLst>
            </a:custGeom>
            <a:solidFill>
              <a:srgbClr val="4F3E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8046" y="2039111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4" y="317581"/>
                  </a:lnTo>
                  <a:lnTo>
                    <a:pt x="452555" y="274670"/>
                  </a:lnTo>
                  <a:lnTo>
                    <a:pt x="457199" y="228600"/>
                  </a:lnTo>
                  <a:lnTo>
                    <a:pt x="452555" y="182529"/>
                  </a:lnTo>
                  <a:lnTo>
                    <a:pt x="439234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08702" y="2112264"/>
            <a:ext cx="116839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475" dirty="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endParaRPr sz="17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2719" y="3417316"/>
            <a:ext cx="2316480" cy="741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0" dirty="0">
                <a:solidFill>
                  <a:srgbClr val="FFFFFF"/>
                </a:solidFill>
                <a:latin typeface="Arial Black"/>
                <a:cs typeface="Arial Black"/>
              </a:rPr>
              <a:t>Seeing</a:t>
            </a:r>
            <a:r>
              <a:rPr sz="2200" spc="-60" dirty="0">
                <a:solidFill>
                  <a:srgbClr val="FFFFFF"/>
                </a:solidFill>
                <a:latin typeface="Arial Black"/>
                <a:cs typeface="Arial Black"/>
              </a:rPr>
              <a:t> together</a:t>
            </a:r>
            <a:endParaRPr sz="2200">
              <a:latin typeface="Arial Black"/>
              <a:cs typeface="Arial Black"/>
            </a:endParaRPr>
          </a:p>
          <a:p>
            <a:pPr marL="65405">
              <a:lnSpc>
                <a:spcPct val="100000"/>
              </a:lnSpc>
              <a:spcBef>
                <a:spcPts val="1550"/>
              </a:spcBef>
            </a:pP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SH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25" dirty="0">
                <a:solidFill>
                  <a:srgbClr val="FFFFFF"/>
                </a:solidFill>
                <a:latin typeface="Verdana"/>
                <a:cs typeface="Verdana"/>
              </a:rPr>
              <a:t>RE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FFFFFF"/>
                </a:solidFill>
                <a:latin typeface="Verdana"/>
                <a:cs typeface="Verdana"/>
              </a:rPr>
              <a:t>RA</a:t>
            </a:r>
            <a:r>
              <a:rPr sz="12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2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3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200" spc="-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85" dirty="0">
                <a:solidFill>
                  <a:srgbClr val="FFFFFF"/>
                </a:solidFill>
                <a:latin typeface="Verdana"/>
                <a:cs typeface="Verdana"/>
              </a:rPr>
              <a:t>RK 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404207" y="1810511"/>
            <a:ext cx="3383279" cy="2743200"/>
            <a:chOff x="4404207" y="1810511"/>
            <a:chExt cx="3383279" cy="2743200"/>
          </a:xfrm>
        </p:grpSpPr>
        <p:sp>
          <p:nvSpPr>
            <p:cNvPr id="11" name="object 11"/>
            <p:cNvSpPr/>
            <p:nvPr/>
          </p:nvSpPr>
          <p:spPr>
            <a:xfrm>
              <a:off x="4404207" y="1810511"/>
              <a:ext cx="3383279" cy="2743200"/>
            </a:xfrm>
            <a:custGeom>
              <a:avLst/>
              <a:gdLst/>
              <a:ahLst/>
              <a:cxnLst/>
              <a:rect l="l" t="t" r="r" b="b"/>
              <a:pathLst>
                <a:path w="3383279" h="2743200">
                  <a:moveTo>
                    <a:pt x="3191257" y="0"/>
                  </a:moveTo>
                  <a:lnTo>
                    <a:pt x="192021" y="0"/>
                  </a:lnTo>
                  <a:lnTo>
                    <a:pt x="147992" y="5071"/>
                  </a:lnTo>
                  <a:lnTo>
                    <a:pt x="107575" y="19517"/>
                  </a:lnTo>
                  <a:lnTo>
                    <a:pt x="71922" y="42185"/>
                  </a:lnTo>
                  <a:lnTo>
                    <a:pt x="42185" y="71922"/>
                  </a:lnTo>
                  <a:lnTo>
                    <a:pt x="19517" y="107575"/>
                  </a:lnTo>
                  <a:lnTo>
                    <a:pt x="5071" y="147993"/>
                  </a:lnTo>
                  <a:lnTo>
                    <a:pt x="0" y="192022"/>
                  </a:lnTo>
                  <a:lnTo>
                    <a:pt x="0" y="2551177"/>
                  </a:lnTo>
                  <a:lnTo>
                    <a:pt x="5071" y="2595206"/>
                  </a:lnTo>
                  <a:lnTo>
                    <a:pt x="19517" y="2635624"/>
                  </a:lnTo>
                  <a:lnTo>
                    <a:pt x="42185" y="2671277"/>
                  </a:lnTo>
                  <a:lnTo>
                    <a:pt x="71922" y="2701014"/>
                  </a:lnTo>
                  <a:lnTo>
                    <a:pt x="107575" y="2723682"/>
                  </a:lnTo>
                  <a:lnTo>
                    <a:pt x="147992" y="2738128"/>
                  </a:lnTo>
                  <a:lnTo>
                    <a:pt x="192021" y="2743200"/>
                  </a:lnTo>
                  <a:lnTo>
                    <a:pt x="3191257" y="2743200"/>
                  </a:lnTo>
                  <a:lnTo>
                    <a:pt x="3235286" y="2738128"/>
                  </a:lnTo>
                  <a:lnTo>
                    <a:pt x="3275703" y="2723682"/>
                  </a:lnTo>
                  <a:lnTo>
                    <a:pt x="3311357" y="2701014"/>
                  </a:lnTo>
                  <a:lnTo>
                    <a:pt x="3341094" y="2671277"/>
                  </a:lnTo>
                  <a:lnTo>
                    <a:pt x="3363761" y="2635624"/>
                  </a:lnTo>
                  <a:lnTo>
                    <a:pt x="3378207" y="2595206"/>
                  </a:lnTo>
                  <a:lnTo>
                    <a:pt x="3383278" y="2551177"/>
                  </a:lnTo>
                  <a:lnTo>
                    <a:pt x="3383278" y="192022"/>
                  </a:lnTo>
                  <a:lnTo>
                    <a:pt x="3378207" y="147993"/>
                  </a:lnTo>
                  <a:lnTo>
                    <a:pt x="3363761" y="107575"/>
                  </a:lnTo>
                  <a:lnTo>
                    <a:pt x="3341094" y="71922"/>
                  </a:lnTo>
                  <a:lnTo>
                    <a:pt x="3311357" y="42185"/>
                  </a:lnTo>
                  <a:lnTo>
                    <a:pt x="3275703" y="19517"/>
                  </a:lnTo>
                  <a:lnTo>
                    <a:pt x="3235286" y="5071"/>
                  </a:lnTo>
                  <a:lnTo>
                    <a:pt x="3191257" y="0"/>
                  </a:lnTo>
                  <a:close/>
                </a:path>
              </a:pathLst>
            </a:custGeom>
            <a:solidFill>
              <a:srgbClr val="6746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32807" y="2039111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8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8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1" y="418158"/>
                  </a:lnTo>
                  <a:lnTo>
                    <a:pt x="390243" y="390244"/>
                  </a:lnTo>
                  <a:lnTo>
                    <a:pt x="418157" y="356412"/>
                  </a:lnTo>
                  <a:lnTo>
                    <a:pt x="439234" y="317581"/>
                  </a:lnTo>
                  <a:lnTo>
                    <a:pt x="452554" y="274670"/>
                  </a:lnTo>
                  <a:lnTo>
                    <a:pt x="457198" y="228600"/>
                  </a:lnTo>
                  <a:lnTo>
                    <a:pt x="452554" y="182529"/>
                  </a:lnTo>
                  <a:lnTo>
                    <a:pt x="439234" y="139618"/>
                  </a:lnTo>
                  <a:lnTo>
                    <a:pt x="418157" y="100787"/>
                  </a:lnTo>
                  <a:lnTo>
                    <a:pt x="390243" y="66955"/>
                  </a:lnTo>
                  <a:lnTo>
                    <a:pt x="356411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781237" y="2112264"/>
            <a:ext cx="1600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0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endParaRPr sz="1700">
              <a:latin typeface="Arial Black"/>
              <a:cs typeface="Arial Black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99436" y="2194560"/>
            <a:ext cx="992820" cy="96011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955545" y="3417316"/>
            <a:ext cx="2280285" cy="741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200" spc="-85" dirty="0">
                <a:solidFill>
                  <a:srgbClr val="FFFFFF"/>
                </a:solidFill>
                <a:latin typeface="Arial Black"/>
                <a:cs typeface="Arial Black"/>
              </a:rPr>
              <a:t>Acting</a:t>
            </a:r>
            <a:r>
              <a:rPr sz="22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Arial Black"/>
                <a:cs typeface="Arial Black"/>
              </a:rPr>
              <a:t>together</a:t>
            </a:r>
            <a:endParaRPr sz="2200">
              <a:latin typeface="Arial Black"/>
              <a:cs typeface="Arial Black"/>
            </a:endParaRPr>
          </a:p>
          <a:p>
            <a:pPr marR="17145" algn="ctr">
              <a:lnSpc>
                <a:spcPct val="100000"/>
              </a:lnSpc>
              <a:spcBef>
                <a:spcPts val="1550"/>
              </a:spcBef>
            </a:pP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SH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25" dirty="0">
                <a:solidFill>
                  <a:srgbClr val="FFFFFF"/>
                </a:solidFill>
                <a:latin typeface="Verdana"/>
                <a:cs typeface="Verdana"/>
              </a:rPr>
              <a:t>RE</a:t>
            </a:r>
            <a:r>
              <a:rPr sz="12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FFFFFF"/>
                </a:solidFill>
                <a:latin typeface="Verdana"/>
                <a:cs typeface="Verdana"/>
              </a:rPr>
              <a:t>AC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IO</a:t>
            </a:r>
            <a:r>
              <a:rPr sz="12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198966" y="1810511"/>
            <a:ext cx="3383279" cy="2743200"/>
            <a:chOff x="8198966" y="1810511"/>
            <a:chExt cx="3383279" cy="2743200"/>
          </a:xfrm>
        </p:grpSpPr>
        <p:sp>
          <p:nvSpPr>
            <p:cNvPr id="17" name="object 17"/>
            <p:cNvSpPr/>
            <p:nvPr/>
          </p:nvSpPr>
          <p:spPr>
            <a:xfrm>
              <a:off x="8198966" y="1810511"/>
              <a:ext cx="3383279" cy="2743200"/>
            </a:xfrm>
            <a:custGeom>
              <a:avLst/>
              <a:gdLst/>
              <a:ahLst/>
              <a:cxnLst/>
              <a:rect l="l" t="t" r="r" b="b"/>
              <a:pathLst>
                <a:path w="3383279" h="2743200">
                  <a:moveTo>
                    <a:pt x="3191257" y="0"/>
                  </a:moveTo>
                  <a:lnTo>
                    <a:pt x="192022" y="0"/>
                  </a:lnTo>
                  <a:lnTo>
                    <a:pt x="147993" y="5071"/>
                  </a:lnTo>
                  <a:lnTo>
                    <a:pt x="107575" y="19517"/>
                  </a:lnTo>
                  <a:lnTo>
                    <a:pt x="71922" y="42185"/>
                  </a:lnTo>
                  <a:lnTo>
                    <a:pt x="42185" y="71922"/>
                  </a:lnTo>
                  <a:lnTo>
                    <a:pt x="19517" y="107575"/>
                  </a:lnTo>
                  <a:lnTo>
                    <a:pt x="5071" y="147993"/>
                  </a:lnTo>
                  <a:lnTo>
                    <a:pt x="0" y="192022"/>
                  </a:lnTo>
                  <a:lnTo>
                    <a:pt x="0" y="2551177"/>
                  </a:lnTo>
                  <a:lnTo>
                    <a:pt x="5071" y="2595206"/>
                  </a:lnTo>
                  <a:lnTo>
                    <a:pt x="19517" y="2635624"/>
                  </a:lnTo>
                  <a:lnTo>
                    <a:pt x="42185" y="2671277"/>
                  </a:lnTo>
                  <a:lnTo>
                    <a:pt x="71922" y="2701014"/>
                  </a:lnTo>
                  <a:lnTo>
                    <a:pt x="107575" y="2723682"/>
                  </a:lnTo>
                  <a:lnTo>
                    <a:pt x="147993" y="2738128"/>
                  </a:lnTo>
                  <a:lnTo>
                    <a:pt x="192022" y="2743200"/>
                  </a:lnTo>
                  <a:lnTo>
                    <a:pt x="3191257" y="2743200"/>
                  </a:lnTo>
                  <a:lnTo>
                    <a:pt x="3235286" y="2738128"/>
                  </a:lnTo>
                  <a:lnTo>
                    <a:pt x="3275704" y="2723682"/>
                  </a:lnTo>
                  <a:lnTo>
                    <a:pt x="3311357" y="2701014"/>
                  </a:lnTo>
                  <a:lnTo>
                    <a:pt x="3341094" y="2671277"/>
                  </a:lnTo>
                  <a:lnTo>
                    <a:pt x="3363762" y="2635624"/>
                  </a:lnTo>
                  <a:lnTo>
                    <a:pt x="3378208" y="2595206"/>
                  </a:lnTo>
                  <a:lnTo>
                    <a:pt x="3383279" y="2551177"/>
                  </a:lnTo>
                  <a:lnTo>
                    <a:pt x="3383279" y="192022"/>
                  </a:lnTo>
                  <a:lnTo>
                    <a:pt x="3378208" y="147993"/>
                  </a:lnTo>
                  <a:lnTo>
                    <a:pt x="3363762" y="107575"/>
                  </a:lnTo>
                  <a:lnTo>
                    <a:pt x="3341094" y="71922"/>
                  </a:lnTo>
                  <a:lnTo>
                    <a:pt x="3311357" y="42185"/>
                  </a:lnTo>
                  <a:lnTo>
                    <a:pt x="3275704" y="19517"/>
                  </a:lnTo>
                  <a:lnTo>
                    <a:pt x="3235286" y="5071"/>
                  </a:lnTo>
                  <a:lnTo>
                    <a:pt x="3191257" y="0"/>
                  </a:lnTo>
                  <a:close/>
                </a:path>
              </a:pathLst>
            </a:custGeom>
            <a:solidFill>
              <a:srgbClr val="9A62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427566" y="2039111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576791" y="2112264"/>
            <a:ext cx="1600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0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endParaRPr sz="1700">
              <a:latin typeface="Arial Black"/>
              <a:cs typeface="Arial Black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19106" y="2281204"/>
            <a:ext cx="1143000" cy="786829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8593936" y="3417316"/>
            <a:ext cx="2593340" cy="741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200" spc="-95" dirty="0">
                <a:solidFill>
                  <a:srgbClr val="FFFFFF"/>
                </a:solidFill>
                <a:latin typeface="Arial Black"/>
                <a:cs typeface="Arial Black"/>
              </a:rPr>
              <a:t>Learning</a:t>
            </a:r>
            <a:r>
              <a:rPr sz="22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45" dirty="0">
                <a:solidFill>
                  <a:srgbClr val="FFFFFF"/>
                </a:solidFill>
                <a:latin typeface="Arial Black"/>
                <a:cs typeface="Arial Black"/>
              </a:rPr>
              <a:t>together</a:t>
            </a:r>
            <a:endParaRPr sz="2200">
              <a:latin typeface="Arial Black"/>
              <a:cs typeface="Arial Black"/>
            </a:endParaRPr>
          </a:p>
          <a:p>
            <a:pPr marR="17145" algn="ctr">
              <a:lnSpc>
                <a:spcPct val="100000"/>
              </a:lnSpc>
              <a:spcBef>
                <a:spcPts val="1550"/>
              </a:spcBef>
            </a:pP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SH</a:t>
            </a:r>
            <a:r>
              <a:rPr sz="12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25" dirty="0">
                <a:solidFill>
                  <a:srgbClr val="FFFFFF"/>
                </a:solidFill>
                <a:latin typeface="Verdana"/>
                <a:cs typeface="Verdana"/>
              </a:rPr>
              <a:t>RE</a:t>
            </a:r>
            <a:r>
              <a:rPr sz="12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200" spc="3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50" dirty="0">
                <a:solidFill>
                  <a:srgbClr val="FFFFFF"/>
                </a:solidFill>
                <a:latin typeface="Verdana"/>
                <a:cs typeface="Verdana"/>
              </a:rPr>
              <a:t>LE</a:t>
            </a:r>
            <a:r>
              <a:rPr sz="12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25" dirty="0">
                <a:solidFill>
                  <a:srgbClr val="FFFFFF"/>
                </a:solidFill>
                <a:latin typeface="Verdana"/>
                <a:cs typeface="Verdana"/>
              </a:rPr>
              <a:t>RN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71110" y="5043932"/>
            <a:ext cx="86493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65" dirty="0">
                <a:solidFill>
                  <a:srgbClr val="4F3E93"/>
                </a:solidFill>
                <a:latin typeface="Trebuchet MS"/>
                <a:cs typeface="Trebuchet MS"/>
              </a:rPr>
              <a:t>The</a:t>
            </a:r>
            <a:r>
              <a:rPr sz="3000" b="1" spc="-4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4F3E93"/>
                </a:solidFill>
                <a:latin typeface="Trebuchet MS"/>
                <a:cs typeface="Trebuchet MS"/>
              </a:rPr>
              <a:t>inventory</a:t>
            </a:r>
            <a:r>
              <a:rPr sz="3000" b="1" spc="-5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3000" b="1" spc="110" dirty="0">
                <a:solidFill>
                  <a:srgbClr val="4F3E93"/>
                </a:solidFill>
                <a:latin typeface="Trebuchet MS"/>
                <a:cs typeface="Trebuchet MS"/>
              </a:rPr>
              <a:t>is</a:t>
            </a:r>
            <a:r>
              <a:rPr sz="3000" b="1" spc="-5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3000" b="1" spc="-260" dirty="0">
                <a:solidFill>
                  <a:srgbClr val="4F3E93"/>
                </a:solidFill>
                <a:latin typeface="Trebuchet MS"/>
                <a:cs typeface="Trebuchet MS"/>
              </a:rPr>
              <a:t>a</a:t>
            </a:r>
            <a:r>
              <a:rPr sz="3000" b="1" spc="-4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4F3E93"/>
                </a:solidFill>
                <a:latin typeface="Trebuchet MS"/>
                <a:cs typeface="Trebuchet MS"/>
              </a:rPr>
              <a:t>practical</a:t>
            </a:r>
            <a:r>
              <a:rPr sz="3000" b="1" spc="-5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3000" b="1" spc="-250" dirty="0">
                <a:solidFill>
                  <a:srgbClr val="4F3E93"/>
                </a:solidFill>
                <a:latin typeface="Trebuchet MS"/>
                <a:cs typeface="Trebuchet MS"/>
              </a:rPr>
              <a:t>way</a:t>
            </a:r>
            <a:r>
              <a:rPr sz="3000" b="1" spc="-5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3000" b="1" spc="185" dirty="0">
                <a:solidFill>
                  <a:srgbClr val="4F3E93"/>
                </a:solidFill>
                <a:latin typeface="Trebuchet MS"/>
                <a:cs typeface="Trebuchet MS"/>
              </a:rPr>
              <a:t>to</a:t>
            </a:r>
            <a:r>
              <a:rPr sz="3000" b="1" spc="-4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3000" b="1" dirty="0">
                <a:solidFill>
                  <a:srgbClr val="4F3E93"/>
                </a:solidFill>
                <a:latin typeface="Trebuchet MS"/>
                <a:cs typeface="Trebuchet MS"/>
              </a:rPr>
              <a:t>see</a:t>
            </a:r>
            <a:r>
              <a:rPr sz="3000" b="1" spc="-4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3000" b="1" spc="-10" dirty="0">
                <a:solidFill>
                  <a:srgbClr val="4F3E93"/>
                </a:solidFill>
                <a:latin typeface="Trebuchet MS"/>
                <a:cs typeface="Trebuchet MS"/>
              </a:rPr>
              <a:t>together.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36982" y="2144265"/>
            <a:ext cx="928201" cy="1097279"/>
          </a:xfrm>
          <a:prstGeom prst="rect">
            <a:avLst/>
          </a:prstGeom>
        </p:spPr>
      </p:pic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227" y="329183"/>
            <a:ext cx="23837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0" dirty="0">
                <a:solidFill>
                  <a:srgbClr val="5A6D6D"/>
                </a:solidFill>
                <a:latin typeface="Verdana"/>
                <a:cs typeface="Verdana"/>
              </a:rPr>
              <a:t>TH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29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6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-2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H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35" dirty="0">
                <a:solidFill>
                  <a:srgbClr val="5A6D6D"/>
                </a:solidFill>
                <a:latin typeface="Verdana"/>
                <a:cs typeface="Verdana"/>
              </a:rPr>
              <a:t>AR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30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80" dirty="0">
                <a:solidFill>
                  <a:srgbClr val="5A6D6D"/>
                </a:solidFill>
                <a:latin typeface="Verdana"/>
                <a:cs typeface="Verdana"/>
              </a:rPr>
              <a:t>F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35" dirty="0">
                <a:solidFill>
                  <a:srgbClr val="5A6D6D"/>
                </a:solidFill>
                <a:latin typeface="Verdana"/>
                <a:cs typeface="Verdana"/>
              </a:rPr>
              <a:t>AM</a:t>
            </a:r>
            <a:r>
              <a:rPr sz="1100" spc="-2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14" dirty="0">
                <a:solidFill>
                  <a:srgbClr val="5A6D6D"/>
                </a:solidFill>
                <a:latin typeface="Verdana"/>
                <a:cs typeface="Verdana"/>
              </a:rPr>
              <a:t>W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5A6D6D"/>
                </a:solidFill>
                <a:latin typeface="Verdana"/>
                <a:cs typeface="Verdana"/>
              </a:rPr>
              <a:t>K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4227" y="1077467"/>
            <a:ext cx="53143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333333"/>
                </a:solidFill>
                <a:latin typeface="Verdana"/>
                <a:cs typeface="Verdana"/>
              </a:rPr>
              <a:t>The</a:t>
            </a:r>
            <a:r>
              <a:rPr sz="1400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33333"/>
                </a:solidFill>
                <a:latin typeface="Verdana"/>
                <a:cs typeface="Verdana"/>
              </a:rPr>
              <a:t>conditions</a:t>
            </a:r>
            <a:r>
              <a:rPr sz="1400" spc="-7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333333"/>
                </a:solidFill>
                <a:latin typeface="Verdana"/>
                <a:cs typeface="Verdana"/>
              </a:rPr>
              <a:t>that</a:t>
            </a:r>
            <a:r>
              <a:rPr sz="1400" spc="-7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333333"/>
                </a:solidFill>
                <a:latin typeface="Verdana"/>
                <a:cs typeface="Verdana"/>
              </a:rPr>
              <a:t>must</a:t>
            </a:r>
            <a:r>
              <a:rPr sz="1400" spc="-7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33333"/>
                </a:solidFill>
                <a:latin typeface="Verdana"/>
                <a:cs typeface="Verdana"/>
              </a:rPr>
              <a:t>be</a:t>
            </a:r>
            <a:r>
              <a:rPr sz="1400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333333"/>
                </a:solidFill>
                <a:latin typeface="Verdana"/>
                <a:cs typeface="Verdana"/>
              </a:rPr>
              <a:t>in</a:t>
            </a:r>
            <a:r>
              <a:rPr sz="1400" spc="-7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33333"/>
                </a:solidFill>
                <a:latin typeface="Verdana"/>
                <a:cs typeface="Verdana"/>
              </a:rPr>
              <a:t>place</a:t>
            </a:r>
            <a:r>
              <a:rPr sz="1400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33333"/>
                </a:solidFill>
                <a:latin typeface="Verdana"/>
                <a:cs typeface="Verdana"/>
              </a:rPr>
              <a:t>for</a:t>
            </a:r>
            <a:r>
              <a:rPr sz="1400" spc="-7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333333"/>
                </a:solidFill>
                <a:latin typeface="Verdana"/>
                <a:cs typeface="Verdana"/>
              </a:rPr>
              <a:t>literacy</a:t>
            </a:r>
            <a:r>
              <a:rPr sz="1400" spc="-7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333333"/>
                </a:solidFill>
                <a:latin typeface="Verdana"/>
                <a:cs typeface="Verdana"/>
              </a:rPr>
              <a:t>to</a:t>
            </a:r>
            <a:r>
              <a:rPr sz="1400" spc="-7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400" spc="-40" dirty="0">
                <a:solidFill>
                  <a:srgbClr val="333333"/>
                </a:solidFill>
                <a:latin typeface="Verdana"/>
                <a:cs typeface="Verdana"/>
              </a:rPr>
              <a:t>take</a:t>
            </a:r>
            <a:r>
              <a:rPr sz="1400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333333"/>
                </a:solidFill>
                <a:latin typeface="Verdana"/>
                <a:cs typeface="Verdana"/>
              </a:rPr>
              <a:t>hold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5" dirty="0">
                <a:latin typeface="Arial Black"/>
                <a:cs typeface="Arial Black"/>
              </a:rPr>
              <a:t>The</a:t>
            </a:r>
            <a:r>
              <a:rPr spc="-90" dirty="0">
                <a:latin typeface="Arial Black"/>
                <a:cs typeface="Arial Black"/>
              </a:rPr>
              <a:t> </a:t>
            </a:r>
            <a:r>
              <a:rPr spc="-60" dirty="0">
                <a:latin typeface="Arial Black"/>
                <a:cs typeface="Arial Black"/>
              </a:rPr>
              <a:t>Four</a:t>
            </a:r>
            <a:r>
              <a:rPr spc="-125" dirty="0">
                <a:latin typeface="Arial Black"/>
                <a:cs typeface="Arial Black"/>
              </a:rPr>
              <a:t> </a:t>
            </a:r>
            <a:r>
              <a:rPr spc="-120" dirty="0">
                <a:latin typeface="Arial Black"/>
                <a:cs typeface="Arial Black"/>
              </a:rPr>
              <a:t>Pillars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80" y="1853335"/>
            <a:ext cx="5440680" cy="42028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26479" y="1810511"/>
            <a:ext cx="777240" cy="77723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pc="-85" dirty="0"/>
              <a:t>Language</a:t>
            </a:r>
            <a:r>
              <a:rPr spc="-5" dirty="0"/>
              <a:t> </a:t>
            </a:r>
            <a:r>
              <a:rPr spc="-10" dirty="0"/>
              <a:t>Nutrition</a:t>
            </a: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300" dirty="0">
                <a:solidFill>
                  <a:srgbClr val="3F3F46"/>
                </a:solidFill>
                <a:latin typeface="Verdana"/>
                <a:cs typeface="Verdana"/>
              </a:rPr>
              <a:t>Engagement</a:t>
            </a:r>
            <a:r>
              <a:rPr sz="1300" spc="-6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3F3F46"/>
                </a:solidFill>
                <a:latin typeface="Verdana"/>
                <a:cs typeface="Verdana"/>
              </a:rPr>
              <a:t>through</a:t>
            </a:r>
            <a:r>
              <a:rPr sz="1300" spc="-6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3F3F46"/>
                </a:solidFill>
                <a:latin typeface="Verdana"/>
                <a:cs typeface="Verdana"/>
              </a:rPr>
              <a:t>language-</a:t>
            </a:r>
            <a:r>
              <a:rPr sz="1300" dirty="0">
                <a:solidFill>
                  <a:srgbClr val="3F3F46"/>
                </a:solidFill>
                <a:latin typeface="Verdana"/>
                <a:cs typeface="Verdana"/>
              </a:rPr>
              <a:t>rich</a:t>
            </a:r>
            <a:r>
              <a:rPr sz="1300" spc="-6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3F3F46"/>
                </a:solidFill>
                <a:latin typeface="Verdana"/>
                <a:cs typeface="Verdana"/>
              </a:rPr>
              <a:t>social</a:t>
            </a:r>
            <a:r>
              <a:rPr sz="1300" spc="-7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3F3F46"/>
                </a:solidFill>
                <a:latin typeface="Verdana"/>
                <a:cs typeface="Verdana"/>
              </a:rPr>
              <a:t>interactions</a:t>
            </a:r>
            <a:endParaRPr sz="13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3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45"/>
              </a:spcBef>
            </a:pP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pc="-10" dirty="0"/>
              <a:t>Access</a:t>
            </a: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300" dirty="0">
                <a:solidFill>
                  <a:srgbClr val="3F3F46"/>
                </a:solidFill>
                <a:latin typeface="Verdana"/>
                <a:cs typeface="Verdana"/>
              </a:rPr>
              <a:t>Whether</a:t>
            </a:r>
            <a:r>
              <a:rPr sz="13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3F3F46"/>
                </a:solidFill>
                <a:latin typeface="Verdana"/>
                <a:cs typeface="Verdana"/>
              </a:rPr>
              <a:t>what</a:t>
            </a:r>
            <a:r>
              <a:rPr sz="1300" spc="-7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30" dirty="0">
                <a:solidFill>
                  <a:srgbClr val="3F3F46"/>
                </a:solidFill>
                <a:latin typeface="Verdana"/>
                <a:cs typeface="Verdana"/>
              </a:rPr>
              <a:t>exists</a:t>
            </a:r>
            <a:r>
              <a:rPr sz="1300" spc="-6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3F3F46"/>
                </a:solidFill>
                <a:latin typeface="Verdana"/>
                <a:cs typeface="Verdana"/>
              </a:rPr>
              <a:t>actually</a:t>
            </a:r>
            <a:r>
              <a:rPr sz="13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3F3F46"/>
                </a:solidFill>
                <a:latin typeface="Verdana"/>
                <a:cs typeface="Verdana"/>
              </a:rPr>
              <a:t>reaches</a:t>
            </a:r>
            <a:r>
              <a:rPr sz="1300" spc="-6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3F3F46"/>
                </a:solidFill>
                <a:latin typeface="Verdana"/>
                <a:cs typeface="Verdana"/>
              </a:rPr>
              <a:t>the</a:t>
            </a:r>
            <a:r>
              <a:rPr sz="1300" spc="-6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3F3F46"/>
                </a:solidFill>
                <a:latin typeface="Verdana"/>
                <a:cs typeface="Verdana"/>
              </a:rPr>
              <a:t>people</a:t>
            </a:r>
            <a:r>
              <a:rPr sz="1300" spc="-6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3F3F46"/>
                </a:solidFill>
                <a:latin typeface="Verdana"/>
                <a:cs typeface="Verdana"/>
              </a:rPr>
              <a:t>it</a:t>
            </a:r>
            <a:r>
              <a:rPr sz="13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3F3F46"/>
                </a:solidFill>
                <a:latin typeface="Verdana"/>
                <a:cs typeface="Verdana"/>
              </a:rPr>
              <a:t>is</a:t>
            </a:r>
            <a:r>
              <a:rPr sz="1300" spc="-6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3F3F46"/>
                </a:solidFill>
                <a:latin typeface="Verdana"/>
                <a:cs typeface="Verdana"/>
              </a:rPr>
              <a:t>for</a:t>
            </a:r>
            <a:endParaRPr sz="13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3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45"/>
              </a:spcBef>
            </a:pP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pc="-90" dirty="0"/>
              <a:t>Positive</a:t>
            </a:r>
            <a:r>
              <a:rPr spc="-5" dirty="0"/>
              <a:t> </a:t>
            </a:r>
            <a:r>
              <a:rPr spc="-85" dirty="0"/>
              <a:t>Learning</a:t>
            </a:r>
            <a:r>
              <a:rPr spc="10" dirty="0"/>
              <a:t> </a:t>
            </a:r>
            <a:r>
              <a:rPr spc="-10" dirty="0"/>
              <a:t>Climate</a:t>
            </a:r>
          </a:p>
          <a:p>
            <a:pPr marL="12700" marR="275590">
              <a:lnSpc>
                <a:spcPct val="103099"/>
              </a:lnSpc>
              <a:spcBef>
                <a:spcPts val="785"/>
              </a:spcBef>
            </a:pPr>
            <a:r>
              <a:rPr sz="1300" spc="-10" dirty="0">
                <a:solidFill>
                  <a:srgbClr val="3F3F46"/>
                </a:solidFill>
                <a:latin typeface="Verdana"/>
                <a:cs typeface="Verdana"/>
              </a:rPr>
              <a:t>Learning</a:t>
            </a:r>
            <a:r>
              <a:rPr sz="1300" spc="-5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3F3F46"/>
                </a:solidFill>
                <a:latin typeface="Verdana"/>
                <a:cs typeface="Verdana"/>
              </a:rPr>
              <a:t>environments</a:t>
            </a:r>
            <a:r>
              <a:rPr sz="1300" spc="-5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3F3F46"/>
                </a:solidFill>
                <a:latin typeface="Verdana"/>
                <a:cs typeface="Verdana"/>
              </a:rPr>
              <a:t>that</a:t>
            </a:r>
            <a:r>
              <a:rPr sz="1300" spc="-5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3F3F46"/>
                </a:solidFill>
                <a:latin typeface="Verdana"/>
                <a:cs typeface="Verdana"/>
              </a:rPr>
              <a:t>are</a:t>
            </a:r>
            <a:r>
              <a:rPr sz="1300" spc="-50" dirty="0">
                <a:solidFill>
                  <a:srgbClr val="3F3F46"/>
                </a:solidFill>
                <a:latin typeface="Verdana"/>
                <a:cs typeface="Verdana"/>
              </a:rPr>
              <a:t> safe,</a:t>
            </a:r>
            <a:r>
              <a:rPr sz="1300" spc="-6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3F3F46"/>
                </a:solidFill>
                <a:latin typeface="Verdana"/>
                <a:cs typeface="Verdana"/>
              </a:rPr>
              <a:t>welcoming,</a:t>
            </a:r>
            <a:r>
              <a:rPr sz="1300" spc="-6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3F3F46"/>
                </a:solidFill>
                <a:latin typeface="Verdana"/>
                <a:cs typeface="Verdana"/>
              </a:rPr>
              <a:t>and </a:t>
            </a:r>
            <a:r>
              <a:rPr sz="1300" spc="-10" dirty="0">
                <a:solidFill>
                  <a:srgbClr val="3F3F46"/>
                </a:solidFill>
                <a:latin typeface="Verdana"/>
                <a:cs typeface="Verdana"/>
              </a:rPr>
              <a:t>engaging</a:t>
            </a:r>
            <a:endParaRPr sz="13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19"/>
              </a:spcBef>
            </a:pP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pc="-145" dirty="0"/>
              <a:t>Teacher</a:t>
            </a:r>
            <a:r>
              <a:rPr spc="-5" dirty="0"/>
              <a:t> </a:t>
            </a:r>
            <a:r>
              <a:rPr spc="-85" dirty="0"/>
              <a:t>Preparation</a:t>
            </a:r>
            <a:r>
              <a:rPr spc="-5" dirty="0"/>
              <a:t> </a:t>
            </a:r>
            <a:r>
              <a:rPr spc="-335" dirty="0"/>
              <a:t>&amp;</a:t>
            </a:r>
            <a:r>
              <a:rPr dirty="0"/>
              <a:t> </a:t>
            </a:r>
            <a:r>
              <a:rPr spc="-25" dirty="0"/>
              <a:t>Effectiveness</a:t>
            </a:r>
          </a:p>
          <a:p>
            <a:pPr marL="12700" marR="623570">
              <a:lnSpc>
                <a:spcPct val="103099"/>
              </a:lnSpc>
              <a:spcBef>
                <a:spcPts val="785"/>
              </a:spcBef>
            </a:pPr>
            <a:r>
              <a:rPr sz="1300" dirty="0">
                <a:solidFill>
                  <a:srgbClr val="3F3F46"/>
                </a:solidFill>
                <a:latin typeface="Verdana"/>
                <a:cs typeface="Verdana"/>
              </a:rPr>
              <a:t>Adults</a:t>
            </a:r>
            <a:r>
              <a:rPr sz="1300" spc="-2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3F3F46"/>
                </a:solidFill>
                <a:latin typeface="Verdana"/>
                <a:cs typeface="Verdana"/>
              </a:rPr>
              <a:t>equipped</a:t>
            </a:r>
            <a:r>
              <a:rPr sz="1300" spc="-3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3F3F46"/>
                </a:solidFill>
                <a:latin typeface="Verdana"/>
                <a:cs typeface="Verdana"/>
              </a:rPr>
              <a:t>for</a:t>
            </a:r>
            <a:r>
              <a:rPr sz="1300" spc="-2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3F3F46"/>
                </a:solidFill>
                <a:latin typeface="Verdana"/>
                <a:cs typeface="Verdana"/>
              </a:rPr>
              <a:t>developmentally</a:t>
            </a:r>
            <a:r>
              <a:rPr sz="1300" spc="-3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3F3F46"/>
                </a:solidFill>
                <a:latin typeface="Verdana"/>
                <a:cs typeface="Verdana"/>
              </a:rPr>
              <a:t>responsive practice</a:t>
            </a:r>
            <a:endParaRPr sz="1300">
              <a:latin typeface="Verdana"/>
              <a:cs typeface="Verdana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6479" y="2907790"/>
            <a:ext cx="777240" cy="77723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26479" y="4005071"/>
            <a:ext cx="777240" cy="77723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26479" y="5102352"/>
            <a:ext cx="777240" cy="777239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9829800" y="256031"/>
            <a:ext cx="1783080" cy="384175"/>
          </a:xfrm>
          <a:custGeom>
            <a:avLst/>
            <a:gdLst/>
            <a:ahLst/>
            <a:cxnLst/>
            <a:rect l="l" t="t" r="r" b="b"/>
            <a:pathLst>
              <a:path w="1783079" h="384175">
                <a:moveTo>
                  <a:pt x="1591057" y="0"/>
                </a:moveTo>
                <a:lnTo>
                  <a:pt x="192024" y="0"/>
                </a:lnTo>
                <a:lnTo>
                  <a:pt x="147994" y="5071"/>
                </a:lnTo>
                <a:lnTo>
                  <a:pt x="107576" y="19517"/>
                </a:lnTo>
                <a:lnTo>
                  <a:pt x="71922" y="42185"/>
                </a:lnTo>
                <a:lnTo>
                  <a:pt x="42185" y="71923"/>
                </a:lnTo>
                <a:lnTo>
                  <a:pt x="19517" y="107577"/>
                </a:lnTo>
                <a:lnTo>
                  <a:pt x="5071" y="147995"/>
                </a:lnTo>
                <a:lnTo>
                  <a:pt x="0" y="192022"/>
                </a:lnTo>
                <a:lnTo>
                  <a:pt x="5071" y="236052"/>
                </a:lnTo>
                <a:lnTo>
                  <a:pt x="19517" y="276470"/>
                </a:lnTo>
                <a:lnTo>
                  <a:pt x="42185" y="312124"/>
                </a:lnTo>
                <a:lnTo>
                  <a:pt x="71922" y="341862"/>
                </a:lnTo>
                <a:lnTo>
                  <a:pt x="107576" y="364530"/>
                </a:lnTo>
                <a:lnTo>
                  <a:pt x="147994" y="378976"/>
                </a:lnTo>
                <a:lnTo>
                  <a:pt x="192024" y="384048"/>
                </a:lnTo>
                <a:lnTo>
                  <a:pt x="1591055" y="384050"/>
                </a:lnTo>
                <a:lnTo>
                  <a:pt x="1635085" y="378979"/>
                </a:lnTo>
                <a:lnTo>
                  <a:pt x="1675503" y="364532"/>
                </a:lnTo>
                <a:lnTo>
                  <a:pt x="1711156" y="341864"/>
                </a:lnTo>
                <a:lnTo>
                  <a:pt x="1740894" y="312127"/>
                </a:lnTo>
                <a:lnTo>
                  <a:pt x="1763562" y="276473"/>
                </a:lnTo>
                <a:lnTo>
                  <a:pt x="1778008" y="236054"/>
                </a:lnTo>
                <a:lnTo>
                  <a:pt x="1783079" y="192025"/>
                </a:lnTo>
                <a:lnTo>
                  <a:pt x="1778009" y="147995"/>
                </a:lnTo>
                <a:lnTo>
                  <a:pt x="1763563" y="107577"/>
                </a:lnTo>
                <a:lnTo>
                  <a:pt x="1740895" y="71923"/>
                </a:lnTo>
                <a:lnTo>
                  <a:pt x="1711158" y="42185"/>
                </a:lnTo>
                <a:lnTo>
                  <a:pt x="1675504" y="19517"/>
                </a:lnTo>
                <a:lnTo>
                  <a:pt x="1635086" y="5071"/>
                </a:lnTo>
                <a:lnTo>
                  <a:pt x="1591057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961403" y="341376"/>
            <a:ext cx="15138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4F3E93"/>
                </a:solidFill>
                <a:latin typeface="Arial Black"/>
                <a:cs typeface="Arial Black"/>
              </a:rPr>
              <a:t>IN</a:t>
            </a:r>
            <a:r>
              <a:rPr sz="1100" spc="-3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4F3E93"/>
                </a:solidFill>
                <a:latin typeface="Arial Black"/>
                <a:cs typeface="Arial Black"/>
              </a:rPr>
              <a:t>THE</a:t>
            </a:r>
            <a:r>
              <a:rPr sz="1100" spc="-2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4F3E93"/>
                </a:solidFill>
                <a:latin typeface="Arial Black"/>
                <a:cs typeface="Arial Black"/>
              </a:rPr>
              <a:t>INVENTORY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227" y="329183"/>
            <a:ext cx="23837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0" dirty="0">
                <a:solidFill>
                  <a:srgbClr val="5A6D6D"/>
                </a:solidFill>
                <a:latin typeface="Verdana"/>
                <a:cs typeface="Verdana"/>
              </a:rPr>
              <a:t>TH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29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6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-2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H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35" dirty="0">
                <a:solidFill>
                  <a:srgbClr val="5A6D6D"/>
                </a:solidFill>
                <a:latin typeface="Verdana"/>
                <a:cs typeface="Verdana"/>
              </a:rPr>
              <a:t>AR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30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80" dirty="0">
                <a:solidFill>
                  <a:srgbClr val="5A6D6D"/>
                </a:solidFill>
                <a:latin typeface="Verdana"/>
                <a:cs typeface="Verdana"/>
              </a:rPr>
              <a:t>F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35" dirty="0">
                <a:solidFill>
                  <a:srgbClr val="5A6D6D"/>
                </a:solidFill>
                <a:latin typeface="Verdana"/>
                <a:cs typeface="Verdana"/>
              </a:rPr>
              <a:t>AM</a:t>
            </a:r>
            <a:r>
              <a:rPr sz="1100" spc="-2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14" dirty="0">
                <a:solidFill>
                  <a:srgbClr val="5A6D6D"/>
                </a:solidFill>
                <a:latin typeface="Verdana"/>
                <a:cs typeface="Verdana"/>
              </a:rPr>
              <a:t>W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5A6D6D"/>
                </a:solidFill>
                <a:latin typeface="Verdana"/>
                <a:cs typeface="Verdana"/>
              </a:rPr>
              <a:t>K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45" dirty="0">
                <a:latin typeface="Arial Black"/>
                <a:cs typeface="Arial Black"/>
              </a:rPr>
              <a:t>Access</a:t>
            </a:r>
            <a:r>
              <a:rPr spc="-70" dirty="0">
                <a:latin typeface="Arial Black"/>
                <a:cs typeface="Arial Black"/>
              </a:rPr>
              <a:t> </a:t>
            </a:r>
            <a:r>
              <a:rPr spc="-215" dirty="0">
                <a:latin typeface="Arial Black"/>
                <a:cs typeface="Arial Black"/>
              </a:rPr>
              <a:t>has</a:t>
            </a:r>
            <a:r>
              <a:rPr spc="-70" dirty="0">
                <a:latin typeface="Arial Black"/>
                <a:cs typeface="Arial Black"/>
              </a:rPr>
              <a:t> </a:t>
            </a:r>
            <a:r>
              <a:rPr spc="-130" dirty="0">
                <a:latin typeface="Arial Black"/>
                <a:cs typeface="Arial Black"/>
              </a:rPr>
              <a:t>structure</a:t>
            </a:r>
          </a:p>
        </p:txBody>
      </p:sp>
      <p:sp>
        <p:nvSpPr>
          <p:cNvPr id="4" name="object 4"/>
          <p:cNvSpPr/>
          <p:nvPr/>
        </p:nvSpPr>
        <p:spPr>
          <a:xfrm>
            <a:off x="704087" y="1298447"/>
            <a:ext cx="7360920" cy="1536700"/>
          </a:xfrm>
          <a:custGeom>
            <a:avLst/>
            <a:gdLst/>
            <a:ahLst/>
            <a:cxnLst/>
            <a:rect l="l" t="t" r="r" b="b"/>
            <a:pathLst>
              <a:path w="7360920" h="1536700">
                <a:moveTo>
                  <a:pt x="7253387" y="0"/>
                </a:moveTo>
                <a:lnTo>
                  <a:pt x="107531" y="0"/>
                </a:lnTo>
                <a:lnTo>
                  <a:pt x="65675" y="8450"/>
                </a:lnTo>
                <a:lnTo>
                  <a:pt x="31495" y="31495"/>
                </a:lnTo>
                <a:lnTo>
                  <a:pt x="8450" y="65675"/>
                </a:lnTo>
                <a:lnTo>
                  <a:pt x="0" y="107532"/>
                </a:lnTo>
                <a:lnTo>
                  <a:pt x="0" y="1428659"/>
                </a:lnTo>
                <a:lnTo>
                  <a:pt x="8450" y="1470515"/>
                </a:lnTo>
                <a:lnTo>
                  <a:pt x="31495" y="1504696"/>
                </a:lnTo>
                <a:lnTo>
                  <a:pt x="65675" y="1527741"/>
                </a:lnTo>
                <a:lnTo>
                  <a:pt x="107531" y="1536191"/>
                </a:lnTo>
                <a:lnTo>
                  <a:pt x="7253387" y="1536191"/>
                </a:lnTo>
                <a:lnTo>
                  <a:pt x="7295244" y="1527741"/>
                </a:lnTo>
                <a:lnTo>
                  <a:pt x="7329424" y="1504696"/>
                </a:lnTo>
                <a:lnTo>
                  <a:pt x="7352469" y="1470515"/>
                </a:lnTo>
                <a:lnTo>
                  <a:pt x="7360919" y="1428659"/>
                </a:lnTo>
                <a:lnTo>
                  <a:pt x="7360919" y="107532"/>
                </a:lnTo>
                <a:lnTo>
                  <a:pt x="7352469" y="65675"/>
                </a:lnTo>
                <a:lnTo>
                  <a:pt x="7329424" y="31495"/>
                </a:lnTo>
                <a:lnTo>
                  <a:pt x="7295244" y="8450"/>
                </a:lnTo>
                <a:lnTo>
                  <a:pt x="7253387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93139" y="1640332"/>
            <a:ext cx="6714490" cy="80772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600" dirty="0">
                <a:solidFill>
                  <a:srgbClr val="4F3E93"/>
                </a:solidFill>
                <a:latin typeface="Arial Black"/>
                <a:cs typeface="Arial Black"/>
              </a:rPr>
              <a:t>“Do</a:t>
            </a:r>
            <a:r>
              <a:rPr sz="1600" spc="-3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600" spc="-145" dirty="0">
                <a:solidFill>
                  <a:srgbClr val="4F3E93"/>
                </a:solidFill>
                <a:latin typeface="Arial Black"/>
                <a:cs typeface="Arial Black"/>
              </a:rPr>
              <a:t>we</a:t>
            </a:r>
            <a:r>
              <a:rPr sz="1600" spc="-4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600" spc="-100" dirty="0">
                <a:solidFill>
                  <a:srgbClr val="4F3E93"/>
                </a:solidFill>
                <a:latin typeface="Arial Black"/>
                <a:cs typeface="Arial Black"/>
              </a:rPr>
              <a:t>have</a:t>
            </a:r>
            <a:r>
              <a:rPr sz="1600" spc="-4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600" spc="-125" dirty="0">
                <a:solidFill>
                  <a:srgbClr val="4F3E93"/>
                </a:solidFill>
                <a:latin typeface="Arial Black"/>
                <a:cs typeface="Arial Black"/>
              </a:rPr>
              <a:t>a</a:t>
            </a:r>
            <a:r>
              <a:rPr sz="1600" spc="-3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4F3E93"/>
                </a:solidFill>
                <a:latin typeface="Arial Black"/>
                <a:cs typeface="Arial Black"/>
              </a:rPr>
              <a:t>resource?”</a:t>
            </a: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and</a:t>
            </a:r>
            <a:r>
              <a:rPr sz="1300" spc="3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4F3E93"/>
                </a:solidFill>
                <a:latin typeface="Arial Black"/>
                <a:cs typeface="Arial Black"/>
              </a:rPr>
              <a:t>“Does</a:t>
            </a:r>
            <a:r>
              <a:rPr sz="1600" spc="-6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600" spc="-30" dirty="0">
                <a:solidFill>
                  <a:srgbClr val="4F3E93"/>
                </a:solidFill>
                <a:latin typeface="Arial Black"/>
                <a:cs typeface="Arial Black"/>
              </a:rPr>
              <a:t>it</a:t>
            </a:r>
            <a:r>
              <a:rPr sz="1600" spc="-6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600" spc="-85" dirty="0">
                <a:solidFill>
                  <a:srgbClr val="4F3E93"/>
                </a:solidFill>
                <a:latin typeface="Arial Black"/>
                <a:cs typeface="Arial Black"/>
              </a:rPr>
              <a:t>actually</a:t>
            </a:r>
            <a:r>
              <a:rPr sz="1600" spc="-6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600" spc="-110" dirty="0">
                <a:solidFill>
                  <a:srgbClr val="4F3E93"/>
                </a:solidFill>
                <a:latin typeface="Arial Black"/>
                <a:cs typeface="Arial Black"/>
              </a:rPr>
              <a:t>reach</a:t>
            </a:r>
            <a:r>
              <a:rPr sz="1600" spc="-5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600" spc="-80" dirty="0">
                <a:solidFill>
                  <a:srgbClr val="4F3E93"/>
                </a:solidFill>
                <a:latin typeface="Arial Black"/>
                <a:cs typeface="Arial Black"/>
              </a:rPr>
              <a:t>the</a:t>
            </a:r>
            <a:r>
              <a:rPr sz="1600" spc="-6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600" spc="-35" dirty="0">
                <a:solidFill>
                  <a:srgbClr val="4F3E93"/>
                </a:solidFill>
                <a:latin typeface="Arial Black"/>
                <a:cs typeface="Arial Black"/>
              </a:rPr>
              <a:t>people</a:t>
            </a:r>
            <a:r>
              <a:rPr sz="1600" spc="-6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600" spc="-30" dirty="0">
                <a:solidFill>
                  <a:srgbClr val="4F3E93"/>
                </a:solidFill>
                <a:latin typeface="Arial Black"/>
                <a:cs typeface="Arial Black"/>
              </a:rPr>
              <a:t>it</a:t>
            </a:r>
            <a:r>
              <a:rPr sz="1600" spc="-6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600" spc="-120" dirty="0">
                <a:solidFill>
                  <a:srgbClr val="4F3E93"/>
                </a:solidFill>
                <a:latin typeface="Arial Black"/>
                <a:cs typeface="Arial Black"/>
              </a:rPr>
              <a:t>is</a:t>
            </a:r>
            <a:r>
              <a:rPr sz="1600" spc="-65" dirty="0">
                <a:solidFill>
                  <a:srgbClr val="4F3E93"/>
                </a:solidFill>
                <a:latin typeface="Arial Black"/>
                <a:cs typeface="Arial Black"/>
              </a:rPr>
              <a:t> intended </a:t>
            </a:r>
            <a:r>
              <a:rPr sz="1600" spc="-30" dirty="0">
                <a:solidFill>
                  <a:srgbClr val="4F3E93"/>
                </a:solidFill>
                <a:latin typeface="Arial Black"/>
                <a:cs typeface="Arial Black"/>
              </a:rPr>
              <a:t>to</a:t>
            </a:r>
            <a:r>
              <a:rPr sz="1600" spc="-7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4F3E93"/>
                </a:solidFill>
                <a:latin typeface="Arial Black"/>
                <a:cs typeface="Arial Black"/>
              </a:rPr>
              <a:t>support?”</a:t>
            </a:r>
            <a:endParaRPr sz="16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1300" spc="-25" dirty="0">
                <a:solidFill>
                  <a:srgbClr val="5A6D6D"/>
                </a:solidFill>
                <a:latin typeface="Verdana"/>
                <a:cs typeface="Verdana"/>
              </a:rPr>
              <a:t>are</a:t>
            </a:r>
            <a:r>
              <a:rPr sz="1300" spc="-4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two</a:t>
            </a:r>
            <a:r>
              <a:rPr sz="1300" spc="-5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different</a:t>
            </a:r>
            <a:r>
              <a:rPr sz="1300" spc="-4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questions.</a:t>
            </a:r>
            <a:endParaRPr sz="13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27674" y="1481327"/>
            <a:ext cx="2770010" cy="118872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664310" y="3154679"/>
            <a:ext cx="3456940" cy="914400"/>
          </a:xfrm>
          <a:custGeom>
            <a:avLst/>
            <a:gdLst/>
            <a:ahLst/>
            <a:cxnLst/>
            <a:rect l="l" t="t" r="r" b="b"/>
            <a:pathLst>
              <a:path w="3456940" h="914400">
                <a:moveTo>
                  <a:pt x="3392424" y="0"/>
                </a:moveTo>
                <a:lnTo>
                  <a:pt x="64006" y="0"/>
                </a:lnTo>
                <a:lnTo>
                  <a:pt x="39092" y="5029"/>
                </a:lnTo>
                <a:lnTo>
                  <a:pt x="18747" y="18746"/>
                </a:lnTo>
                <a:lnTo>
                  <a:pt x="5029" y="39092"/>
                </a:lnTo>
                <a:lnTo>
                  <a:pt x="0" y="64006"/>
                </a:lnTo>
                <a:lnTo>
                  <a:pt x="0" y="850393"/>
                </a:lnTo>
                <a:lnTo>
                  <a:pt x="5029" y="875307"/>
                </a:lnTo>
                <a:lnTo>
                  <a:pt x="18747" y="895652"/>
                </a:lnTo>
                <a:lnTo>
                  <a:pt x="39092" y="909369"/>
                </a:lnTo>
                <a:lnTo>
                  <a:pt x="64006" y="914400"/>
                </a:lnTo>
                <a:lnTo>
                  <a:pt x="3392424" y="914400"/>
                </a:lnTo>
                <a:lnTo>
                  <a:pt x="3417339" y="909369"/>
                </a:lnTo>
                <a:lnTo>
                  <a:pt x="3437684" y="895652"/>
                </a:lnTo>
                <a:lnTo>
                  <a:pt x="3451401" y="875307"/>
                </a:lnTo>
                <a:lnTo>
                  <a:pt x="3456431" y="850393"/>
                </a:lnTo>
                <a:lnTo>
                  <a:pt x="3456431" y="64006"/>
                </a:lnTo>
                <a:lnTo>
                  <a:pt x="3451401" y="39092"/>
                </a:lnTo>
                <a:lnTo>
                  <a:pt x="3437684" y="18746"/>
                </a:lnTo>
                <a:lnTo>
                  <a:pt x="3417339" y="5029"/>
                </a:lnTo>
                <a:lnTo>
                  <a:pt x="3392424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62003" y="3449828"/>
            <a:ext cx="1261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solidFill>
                  <a:srgbClr val="FFFFFF"/>
                </a:solidFill>
                <a:latin typeface="Arial Black"/>
                <a:cs typeface="Arial Black"/>
              </a:rPr>
              <a:t>Awareness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67631" y="3154679"/>
            <a:ext cx="3456940" cy="914400"/>
          </a:xfrm>
          <a:custGeom>
            <a:avLst/>
            <a:gdLst/>
            <a:ahLst/>
            <a:cxnLst/>
            <a:rect l="l" t="t" r="r" b="b"/>
            <a:pathLst>
              <a:path w="3456940" h="914400">
                <a:moveTo>
                  <a:pt x="3392424" y="0"/>
                </a:moveTo>
                <a:lnTo>
                  <a:pt x="64006" y="0"/>
                </a:lnTo>
                <a:lnTo>
                  <a:pt x="39092" y="5029"/>
                </a:lnTo>
                <a:lnTo>
                  <a:pt x="18746" y="18746"/>
                </a:lnTo>
                <a:lnTo>
                  <a:pt x="5029" y="39092"/>
                </a:lnTo>
                <a:lnTo>
                  <a:pt x="0" y="64006"/>
                </a:lnTo>
                <a:lnTo>
                  <a:pt x="0" y="850393"/>
                </a:lnTo>
                <a:lnTo>
                  <a:pt x="5029" y="875307"/>
                </a:lnTo>
                <a:lnTo>
                  <a:pt x="18746" y="895652"/>
                </a:lnTo>
                <a:lnTo>
                  <a:pt x="39092" y="909369"/>
                </a:lnTo>
                <a:lnTo>
                  <a:pt x="64006" y="914400"/>
                </a:lnTo>
                <a:lnTo>
                  <a:pt x="3392424" y="914400"/>
                </a:lnTo>
                <a:lnTo>
                  <a:pt x="3417338" y="909369"/>
                </a:lnTo>
                <a:lnTo>
                  <a:pt x="3437683" y="895652"/>
                </a:lnTo>
                <a:lnTo>
                  <a:pt x="3451400" y="875307"/>
                </a:lnTo>
                <a:lnTo>
                  <a:pt x="3456430" y="850393"/>
                </a:lnTo>
                <a:lnTo>
                  <a:pt x="3456430" y="64006"/>
                </a:lnTo>
                <a:lnTo>
                  <a:pt x="3451400" y="39092"/>
                </a:lnTo>
                <a:lnTo>
                  <a:pt x="3437683" y="18746"/>
                </a:lnTo>
                <a:lnTo>
                  <a:pt x="3417338" y="5029"/>
                </a:lnTo>
                <a:lnTo>
                  <a:pt x="3392424" y="0"/>
                </a:lnTo>
                <a:close/>
              </a:path>
            </a:pathLst>
          </a:custGeom>
          <a:solidFill>
            <a:srgbClr val="6746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463259" y="3449828"/>
            <a:ext cx="1266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  <a:latin typeface="Arial Black"/>
                <a:cs typeface="Arial Black"/>
              </a:rPr>
              <a:t>Affordable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070949" y="3154679"/>
            <a:ext cx="3456940" cy="914400"/>
          </a:xfrm>
          <a:custGeom>
            <a:avLst/>
            <a:gdLst/>
            <a:ahLst/>
            <a:cxnLst/>
            <a:rect l="l" t="t" r="r" b="b"/>
            <a:pathLst>
              <a:path w="3456940" h="914400">
                <a:moveTo>
                  <a:pt x="3392425" y="0"/>
                </a:moveTo>
                <a:lnTo>
                  <a:pt x="64006" y="0"/>
                </a:lnTo>
                <a:lnTo>
                  <a:pt x="39092" y="5029"/>
                </a:lnTo>
                <a:lnTo>
                  <a:pt x="18747" y="18746"/>
                </a:lnTo>
                <a:lnTo>
                  <a:pt x="5030" y="39092"/>
                </a:lnTo>
                <a:lnTo>
                  <a:pt x="0" y="64006"/>
                </a:lnTo>
                <a:lnTo>
                  <a:pt x="0" y="850393"/>
                </a:lnTo>
                <a:lnTo>
                  <a:pt x="5030" y="875307"/>
                </a:lnTo>
                <a:lnTo>
                  <a:pt x="18747" y="895652"/>
                </a:lnTo>
                <a:lnTo>
                  <a:pt x="39092" y="909369"/>
                </a:lnTo>
                <a:lnTo>
                  <a:pt x="64006" y="914400"/>
                </a:lnTo>
                <a:lnTo>
                  <a:pt x="3392425" y="914400"/>
                </a:lnTo>
                <a:lnTo>
                  <a:pt x="3417339" y="909369"/>
                </a:lnTo>
                <a:lnTo>
                  <a:pt x="3437685" y="895652"/>
                </a:lnTo>
                <a:lnTo>
                  <a:pt x="3451402" y="875307"/>
                </a:lnTo>
                <a:lnTo>
                  <a:pt x="3456432" y="850393"/>
                </a:lnTo>
                <a:lnTo>
                  <a:pt x="3456432" y="64006"/>
                </a:lnTo>
                <a:lnTo>
                  <a:pt x="3451402" y="39092"/>
                </a:lnTo>
                <a:lnTo>
                  <a:pt x="3437685" y="18746"/>
                </a:lnTo>
                <a:lnTo>
                  <a:pt x="3417339" y="5029"/>
                </a:lnTo>
                <a:lnTo>
                  <a:pt x="3392425" y="0"/>
                </a:lnTo>
                <a:close/>
              </a:path>
            </a:pathLst>
          </a:custGeom>
          <a:solidFill>
            <a:srgbClr val="9A6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175437" y="3449828"/>
            <a:ext cx="1247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0" dirty="0">
                <a:solidFill>
                  <a:srgbClr val="FFFFFF"/>
                </a:solidFill>
                <a:latin typeface="Arial Black"/>
                <a:cs typeface="Arial Black"/>
              </a:rPr>
              <a:t>Accessible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4310" y="4315967"/>
            <a:ext cx="3456940" cy="914400"/>
          </a:xfrm>
          <a:custGeom>
            <a:avLst/>
            <a:gdLst/>
            <a:ahLst/>
            <a:cxnLst/>
            <a:rect l="l" t="t" r="r" b="b"/>
            <a:pathLst>
              <a:path w="3456940" h="914400">
                <a:moveTo>
                  <a:pt x="3392424" y="0"/>
                </a:moveTo>
                <a:lnTo>
                  <a:pt x="64006" y="0"/>
                </a:lnTo>
                <a:lnTo>
                  <a:pt x="39092" y="5029"/>
                </a:lnTo>
                <a:lnTo>
                  <a:pt x="18747" y="18746"/>
                </a:lnTo>
                <a:lnTo>
                  <a:pt x="5029" y="39092"/>
                </a:lnTo>
                <a:lnTo>
                  <a:pt x="0" y="64006"/>
                </a:lnTo>
                <a:lnTo>
                  <a:pt x="0" y="850393"/>
                </a:lnTo>
                <a:lnTo>
                  <a:pt x="5029" y="875307"/>
                </a:lnTo>
                <a:lnTo>
                  <a:pt x="18747" y="895652"/>
                </a:lnTo>
                <a:lnTo>
                  <a:pt x="39092" y="909369"/>
                </a:lnTo>
                <a:lnTo>
                  <a:pt x="64006" y="914399"/>
                </a:lnTo>
                <a:lnTo>
                  <a:pt x="3392424" y="914399"/>
                </a:lnTo>
                <a:lnTo>
                  <a:pt x="3417339" y="909369"/>
                </a:lnTo>
                <a:lnTo>
                  <a:pt x="3437684" y="895652"/>
                </a:lnTo>
                <a:lnTo>
                  <a:pt x="3451401" y="875307"/>
                </a:lnTo>
                <a:lnTo>
                  <a:pt x="3456431" y="850393"/>
                </a:lnTo>
                <a:lnTo>
                  <a:pt x="3456431" y="64006"/>
                </a:lnTo>
                <a:lnTo>
                  <a:pt x="3451401" y="39092"/>
                </a:lnTo>
                <a:lnTo>
                  <a:pt x="3437684" y="18746"/>
                </a:lnTo>
                <a:lnTo>
                  <a:pt x="3417339" y="5029"/>
                </a:lnTo>
                <a:lnTo>
                  <a:pt x="3392424" y="0"/>
                </a:lnTo>
                <a:close/>
              </a:path>
            </a:pathLst>
          </a:custGeom>
          <a:solidFill>
            <a:srgbClr val="9A6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847156" y="4611116"/>
            <a:ext cx="1091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rgbClr val="FFFFFF"/>
                </a:solidFill>
                <a:latin typeface="Arial Black"/>
                <a:cs typeface="Arial Black"/>
              </a:rPr>
              <a:t>Available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67631" y="4315967"/>
            <a:ext cx="3456940" cy="914400"/>
          </a:xfrm>
          <a:custGeom>
            <a:avLst/>
            <a:gdLst/>
            <a:ahLst/>
            <a:cxnLst/>
            <a:rect l="l" t="t" r="r" b="b"/>
            <a:pathLst>
              <a:path w="3456940" h="914400">
                <a:moveTo>
                  <a:pt x="3392424" y="0"/>
                </a:moveTo>
                <a:lnTo>
                  <a:pt x="64006" y="0"/>
                </a:lnTo>
                <a:lnTo>
                  <a:pt x="39092" y="5029"/>
                </a:lnTo>
                <a:lnTo>
                  <a:pt x="18746" y="18746"/>
                </a:lnTo>
                <a:lnTo>
                  <a:pt x="5029" y="39092"/>
                </a:lnTo>
                <a:lnTo>
                  <a:pt x="0" y="64006"/>
                </a:lnTo>
                <a:lnTo>
                  <a:pt x="0" y="850393"/>
                </a:lnTo>
                <a:lnTo>
                  <a:pt x="5029" y="875307"/>
                </a:lnTo>
                <a:lnTo>
                  <a:pt x="18746" y="895652"/>
                </a:lnTo>
                <a:lnTo>
                  <a:pt x="39092" y="909369"/>
                </a:lnTo>
                <a:lnTo>
                  <a:pt x="64006" y="914399"/>
                </a:lnTo>
                <a:lnTo>
                  <a:pt x="3392424" y="914399"/>
                </a:lnTo>
                <a:lnTo>
                  <a:pt x="3417338" y="909369"/>
                </a:lnTo>
                <a:lnTo>
                  <a:pt x="3437683" y="895652"/>
                </a:lnTo>
                <a:lnTo>
                  <a:pt x="3451400" y="875307"/>
                </a:lnTo>
                <a:lnTo>
                  <a:pt x="3456430" y="850393"/>
                </a:lnTo>
                <a:lnTo>
                  <a:pt x="3456430" y="64006"/>
                </a:lnTo>
                <a:lnTo>
                  <a:pt x="3451400" y="39092"/>
                </a:lnTo>
                <a:lnTo>
                  <a:pt x="3437683" y="18746"/>
                </a:lnTo>
                <a:lnTo>
                  <a:pt x="3417338" y="5029"/>
                </a:lnTo>
                <a:lnTo>
                  <a:pt x="3392424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126265" y="4611116"/>
            <a:ext cx="1939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solidFill>
                  <a:srgbClr val="FFFFFF"/>
                </a:solidFill>
                <a:latin typeface="Arial Black"/>
                <a:cs typeface="Arial Black"/>
              </a:rPr>
              <a:t>Accommodating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070949" y="4315967"/>
            <a:ext cx="3456940" cy="914400"/>
          </a:xfrm>
          <a:custGeom>
            <a:avLst/>
            <a:gdLst/>
            <a:ahLst/>
            <a:cxnLst/>
            <a:rect l="l" t="t" r="r" b="b"/>
            <a:pathLst>
              <a:path w="3456940" h="914400">
                <a:moveTo>
                  <a:pt x="3392425" y="0"/>
                </a:moveTo>
                <a:lnTo>
                  <a:pt x="64006" y="0"/>
                </a:lnTo>
                <a:lnTo>
                  <a:pt x="39092" y="5029"/>
                </a:lnTo>
                <a:lnTo>
                  <a:pt x="18747" y="18746"/>
                </a:lnTo>
                <a:lnTo>
                  <a:pt x="5030" y="39092"/>
                </a:lnTo>
                <a:lnTo>
                  <a:pt x="0" y="64006"/>
                </a:lnTo>
                <a:lnTo>
                  <a:pt x="0" y="850393"/>
                </a:lnTo>
                <a:lnTo>
                  <a:pt x="5030" y="875307"/>
                </a:lnTo>
                <a:lnTo>
                  <a:pt x="18747" y="895652"/>
                </a:lnTo>
                <a:lnTo>
                  <a:pt x="39092" y="909369"/>
                </a:lnTo>
                <a:lnTo>
                  <a:pt x="64006" y="914399"/>
                </a:lnTo>
                <a:lnTo>
                  <a:pt x="3392425" y="914399"/>
                </a:lnTo>
                <a:lnTo>
                  <a:pt x="3417339" y="909369"/>
                </a:lnTo>
                <a:lnTo>
                  <a:pt x="3437685" y="895652"/>
                </a:lnTo>
                <a:lnTo>
                  <a:pt x="3451402" y="875307"/>
                </a:lnTo>
                <a:lnTo>
                  <a:pt x="3456432" y="850393"/>
                </a:lnTo>
                <a:lnTo>
                  <a:pt x="3456432" y="64006"/>
                </a:lnTo>
                <a:lnTo>
                  <a:pt x="3451402" y="39092"/>
                </a:lnTo>
                <a:lnTo>
                  <a:pt x="3437685" y="18746"/>
                </a:lnTo>
                <a:lnTo>
                  <a:pt x="3417339" y="5029"/>
                </a:lnTo>
                <a:lnTo>
                  <a:pt x="3392425" y="0"/>
                </a:lnTo>
                <a:close/>
              </a:path>
            </a:pathLst>
          </a:custGeom>
          <a:solidFill>
            <a:srgbClr val="6746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130639" y="4611116"/>
            <a:ext cx="1337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solidFill>
                  <a:srgbClr val="FFFFFF"/>
                </a:solidFill>
                <a:latin typeface="Arial Black"/>
                <a:cs typeface="Arial Black"/>
              </a:rPr>
              <a:t>Acceptable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30128" y="5532120"/>
            <a:ext cx="1013142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4F3E93"/>
                </a:solidFill>
                <a:latin typeface="Verdana"/>
                <a:cs typeface="Verdana"/>
              </a:rPr>
              <a:t>“Access</a:t>
            </a:r>
            <a:r>
              <a:rPr sz="1700" spc="-5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4F3E93"/>
                </a:solidFill>
                <a:latin typeface="Verdana"/>
                <a:cs typeface="Verdana"/>
              </a:rPr>
              <a:t>is</a:t>
            </a:r>
            <a:r>
              <a:rPr sz="1700" spc="-5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4F3E93"/>
                </a:solidFill>
                <a:latin typeface="Verdana"/>
                <a:cs typeface="Verdana"/>
              </a:rPr>
              <a:t>a</a:t>
            </a:r>
            <a:r>
              <a:rPr sz="1700" spc="-4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4F3E93"/>
                </a:solidFill>
                <a:latin typeface="Verdana"/>
                <a:cs typeface="Verdana"/>
              </a:rPr>
              <a:t>challenge”</a:t>
            </a:r>
            <a:r>
              <a:rPr sz="1700" spc="-5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4F3E93"/>
                </a:solidFill>
                <a:latin typeface="Verdana"/>
                <a:cs typeface="Verdana"/>
              </a:rPr>
              <a:t>becomes</a:t>
            </a:r>
            <a:r>
              <a:rPr sz="1700" spc="-5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spc="50" dirty="0">
                <a:solidFill>
                  <a:srgbClr val="4F3E93"/>
                </a:solidFill>
                <a:latin typeface="Verdana"/>
                <a:cs typeface="Verdana"/>
              </a:rPr>
              <a:t>“Which</a:t>
            </a:r>
            <a:r>
              <a:rPr sz="1700" spc="-5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4F3E93"/>
                </a:solidFill>
                <a:latin typeface="Verdana"/>
                <a:cs typeface="Verdana"/>
              </a:rPr>
              <a:t>of</a:t>
            </a:r>
            <a:r>
              <a:rPr sz="1700" spc="-5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4F3E93"/>
                </a:solidFill>
                <a:latin typeface="Verdana"/>
                <a:cs typeface="Verdana"/>
              </a:rPr>
              <a:t>the</a:t>
            </a:r>
            <a:r>
              <a:rPr sz="1700" spc="-5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spc="-20" dirty="0">
                <a:solidFill>
                  <a:srgbClr val="4F3E93"/>
                </a:solidFill>
                <a:latin typeface="Verdana"/>
                <a:cs typeface="Verdana"/>
              </a:rPr>
              <a:t>Six</a:t>
            </a:r>
            <a:r>
              <a:rPr sz="1700" spc="-4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spc="-25" dirty="0">
                <a:solidFill>
                  <a:srgbClr val="4F3E93"/>
                </a:solidFill>
                <a:latin typeface="Verdana"/>
                <a:cs typeface="Verdana"/>
              </a:rPr>
              <a:t>Keys</a:t>
            </a:r>
            <a:r>
              <a:rPr sz="1700" spc="-5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spc="-35" dirty="0">
                <a:solidFill>
                  <a:srgbClr val="4F3E93"/>
                </a:solidFill>
                <a:latin typeface="Verdana"/>
                <a:cs typeface="Verdana"/>
              </a:rPr>
              <a:t>may</a:t>
            </a:r>
            <a:r>
              <a:rPr sz="1700" spc="-4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4F3E93"/>
                </a:solidFill>
                <a:latin typeface="Verdana"/>
                <a:cs typeface="Verdana"/>
              </a:rPr>
              <a:t>need</a:t>
            </a:r>
            <a:r>
              <a:rPr sz="1700" spc="-5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spc="-10" dirty="0">
                <a:solidFill>
                  <a:srgbClr val="4F3E93"/>
                </a:solidFill>
                <a:latin typeface="Verdana"/>
                <a:cs typeface="Verdana"/>
              </a:rPr>
              <a:t>attention,</a:t>
            </a:r>
            <a:r>
              <a:rPr sz="1700" spc="-4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4F3E93"/>
                </a:solidFill>
                <a:latin typeface="Verdana"/>
                <a:cs typeface="Verdana"/>
              </a:rPr>
              <a:t>and</a:t>
            </a:r>
            <a:r>
              <a:rPr sz="1700" spc="-5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4F3E93"/>
                </a:solidFill>
                <a:latin typeface="Verdana"/>
                <a:cs typeface="Verdana"/>
              </a:rPr>
              <a:t>for</a:t>
            </a:r>
            <a:r>
              <a:rPr sz="1700" spc="-5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700" spc="-10" dirty="0">
                <a:solidFill>
                  <a:srgbClr val="4F3E93"/>
                </a:solidFill>
                <a:latin typeface="Verdana"/>
                <a:cs typeface="Verdana"/>
              </a:rPr>
              <a:t>whom?”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829800" y="256031"/>
            <a:ext cx="1783080" cy="384175"/>
          </a:xfrm>
          <a:custGeom>
            <a:avLst/>
            <a:gdLst/>
            <a:ahLst/>
            <a:cxnLst/>
            <a:rect l="l" t="t" r="r" b="b"/>
            <a:pathLst>
              <a:path w="1783079" h="384175">
                <a:moveTo>
                  <a:pt x="1591057" y="0"/>
                </a:moveTo>
                <a:lnTo>
                  <a:pt x="192024" y="0"/>
                </a:lnTo>
                <a:lnTo>
                  <a:pt x="147994" y="5071"/>
                </a:lnTo>
                <a:lnTo>
                  <a:pt x="107576" y="19517"/>
                </a:lnTo>
                <a:lnTo>
                  <a:pt x="71922" y="42185"/>
                </a:lnTo>
                <a:lnTo>
                  <a:pt x="42185" y="71923"/>
                </a:lnTo>
                <a:lnTo>
                  <a:pt x="19517" y="107577"/>
                </a:lnTo>
                <a:lnTo>
                  <a:pt x="5071" y="147995"/>
                </a:lnTo>
                <a:lnTo>
                  <a:pt x="0" y="192022"/>
                </a:lnTo>
                <a:lnTo>
                  <a:pt x="5071" y="236052"/>
                </a:lnTo>
                <a:lnTo>
                  <a:pt x="19517" y="276470"/>
                </a:lnTo>
                <a:lnTo>
                  <a:pt x="42185" y="312124"/>
                </a:lnTo>
                <a:lnTo>
                  <a:pt x="71922" y="341862"/>
                </a:lnTo>
                <a:lnTo>
                  <a:pt x="107576" y="364530"/>
                </a:lnTo>
                <a:lnTo>
                  <a:pt x="147994" y="378976"/>
                </a:lnTo>
                <a:lnTo>
                  <a:pt x="192024" y="384048"/>
                </a:lnTo>
                <a:lnTo>
                  <a:pt x="1591055" y="384050"/>
                </a:lnTo>
                <a:lnTo>
                  <a:pt x="1635085" y="378979"/>
                </a:lnTo>
                <a:lnTo>
                  <a:pt x="1675503" y="364532"/>
                </a:lnTo>
                <a:lnTo>
                  <a:pt x="1711156" y="341864"/>
                </a:lnTo>
                <a:lnTo>
                  <a:pt x="1740894" y="312127"/>
                </a:lnTo>
                <a:lnTo>
                  <a:pt x="1763562" y="276473"/>
                </a:lnTo>
                <a:lnTo>
                  <a:pt x="1778008" y="236054"/>
                </a:lnTo>
                <a:lnTo>
                  <a:pt x="1783079" y="192025"/>
                </a:lnTo>
                <a:lnTo>
                  <a:pt x="1778009" y="147995"/>
                </a:lnTo>
                <a:lnTo>
                  <a:pt x="1763563" y="107577"/>
                </a:lnTo>
                <a:lnTo>
                  <a:pt x="1740895" y="71923"/>
                </a:lnTo>
                <a:lnTo>
                  <a:pt x="1711158" y="42185"/>
                </a:lnTo>
                <a:lnTo>
                  <a:pt x="1675504" y="19517"/>
                </a:lnTo>
                <a:lnTo>
                  <a:pt x="1635086" y="5071"/>
                </a:lnTo>
                <a:lnTo>
                  <a:pt x="1591057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961403" y="341376"/>
            <a:ext cx="15138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4F3E93"/>
                </a:solidFill>
                <a:latin typeface="Arial Black"/>
                <a:cs typeface="Arial Black"/>
              </a:rPr>
              <a:t>IN</a:t>
            </a:r>
            <a:r>
              <a:rPr sz="1100" spc="-3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4F3E93"/>
                </a:solidFill>
                <a:latin typeface="Arial Black"/>
                <a:cs typeface="Arial Black"/>
              </a:rPr>
              <a:t>THE</a:t>
            </a:r>
            <a:r>
              <a:rPr sz="1100" spc="-2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4F3E93"/>
                </a:solidFill>
                <a:latin typeface="Arial Black"/>
                <a:cs typeface="Arial Black"/>
              </a:rPr>
              <a:t>INVENTORY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47695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53059" y="371855"/>
            <a:ext cx="1219200" cy="3581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</a:pPr>
            <a:r>
              <a:rPr sz="1100" spc="120" dirty="0">
                <a:solidFill>
                  <a:srgbClr val="FFFFFF"/>
                </a:solidFill>
                <a:latin typeface="Verdana"/>
                <a:cs typeface="Verdana"/>
              </a:rPr>
              <a:t>TH</a:t>
            </a:r>
            <a:r>
              <a:rPr sz="11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100" spc="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1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1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155" dirty="0">
                <a:solidFill>
                  <a:srgbClr val="FFFFFF"/>
                </a:solidFill>
                <a:latin typeface="Verdana"/>
                <a:cs typeface="Verdana"/>
              </a:rPr>
              <a:t>AR</a:t>
            </a:r>
            <a:r>
              <a:rPr sz="11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1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Verdana"/>
                <a:cs typeface="Verdana"/>
              </a:rPr>
              <a:t>D </a:t>
            </a:r>
            <a:r>
              <a:rPr sz="1100" spc="155" dirty="0">
                <a:solidFill>
                  <a:srgbClr val="FFFFFF"/>
                </a:solidFill>
                <a:latin typeface="Verdana"/>
                <a:cs typeface="Verdana"/>
              </a:rPr>
              <a:t>FR</a:t>
            </a:r>
            <a:r>
              <a:rPr sz="11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1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1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1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185" dirty="0">
                <a:solidFill>
                  <a:srgbClr val="FFFFFF"/>
                </a:solidFill>
                <a:latin typeface="Verdana"/>
                <a:cs typeface="Verdana"/>
              </a:rPr>
              <a:t>WO</a:t>
            </a:r>
            <a:r>
              <a:rPr sz="11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1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353059" y="804164"/>
            <a:ext cx="2109470" cy="1275080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439"/>
              </a:spcBef>
            </a:pPr>
            <a:r>
              <a:rPr sz="4200" b="1" spc="-210" dirty="0">
                <a:solidFill>
                  <a:srgbClr val="FFFFFF"/>
                </a:solidFill>
                <a:latin typeface="Trebuchet MS"/>
                <a:cs typeface="Trebuchet MS"/>
              </a:rPr>
              <a:t>Types</a:t>
            </a:r>
            <a:r>
              <a:rPr sz="42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200" b="1" spc="35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4200" b="1" spc="235" dirty="0">
                <a:solidFill>
                  <a:srgbClr val="FFFFFF"/>
                </a:solidFill>
                <a:latin typeface="Trebuchet MS"/>
                <a:cs typeface="Trebuchet MS"/>
              </a:rPr>
              <a:t>factors</a:t>
            </a:r>
            <a:endParaRPr sz="4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3059" y="2667000"/>
            <a:ext cx="2205355" cy="115316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9400"/>
              </a:lnSpc>
              <a:spcBef>
                <a:spcPts val="50"/>
              </a:spcBef>
            </a:pPr>
            <a:r>
              <a:rPr sz="1700" dirty="0">
                <a:solidFill>
                  <a:srgbClr val="FFFFFF"/>
                </a:solidFill>
                <a:latin typeface="Verdana"/>
                <a:cs typeface="Verdana"/>
              </a:rPr>
              <a:t>Many</a:t>
            </a:r>
            <a:r>
              <a:rPr sz="17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FFFFFF"/>
                </a:solidFill>
                <a:latin typeface="Verdana"/>
                <a:cs typeface="Verdana"/>
              </a:rPr>
              <a:t>factors</a:t>
            </a:r>
            <a:r>
              <a:rPr sz="17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FFFFFF"/>
                </a:solidFill>
                <a:latin typeface="Verdana"/>
                <a:cs typeface="Verdana"/>
              </a:rPr>
              <a:t>can</a:t>
            </a:r>
            <a:r>
              <a:rPr sz="17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Verdana"/>
                <a:cs typeface="Verdana"/>
              </a:rPr>
              <a:t>be </a:t>
            </a:r>
            <a:r>
              <a:rPr sz="1700" dirty="0">
                <a:solidFill>
                  <a:srgbClr val="FFFFFF"/>
                </a:solidFill>
                <a:latin typeface="Verdana"/>
                <a:cs typeface="Verdana"/>
              </a:rPr>
              <a:t>changed,</a:t>
            </a:r>
            <a:r>
              <a:rPr sz="17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20" dirty="0">
                <a:solidFill>
                  <a:srgbClr val="FFFFFF"/>
                </a:solidFill>
                <a:latin typeface="Verdana"/>
                <a:cs typeface="Verdana"/>
              </a:rPr>
              <a:t>which </a:t>
            </a:r>
            <a:r>
              <a:rPr sz="1700" spc="-30" dirty="0">
                <a:solidFill>
                  <a:srgbClr val="FFFFFF"/>
                </a:solidFill>
                <a:latin typeface="Verdana"/>
                <a:cs typeface="Verdana"/>
              </a:rPr>
              <a:t>makes</a:t>
            </a:r>
            <a:r>
              <a:rPr sz="17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FFFFFF"/>
                </a:solidFill>
                <a:latin typeface="Verdana"/>
                <a:cs typeface="Verdana"/>
              </a:rPr>
              <a:t>them</a:t>
            </a:r>
            <a:r>
              <a:rPr sz="17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7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20" dirty="0">
                <a:solidFill>
                  <a:srgbClr val="FFFFFF"/>
                </a:solidFill>
                <a:latin typeface="Verdana"/>
                <a:cs typeface="Verdana"/>
              </a:rPr>
              <a:t>place </a:t>
            </a:r>
            <a:r>
              <a:rPr sz="170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17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20" dirty="0">
                <a:solidFill>
                  <a:srgbClr val="FFFFFF"/>
                </a:solidFill>
                <a:latin typeface="Verdana"/>
                <a:cs typeface="Verdana"/>
              </a:rPr>
              <a:t>act.</a:t>
            </a:r>
            <a:endParaRPr sz="17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5759" y="4160520"/>
            <a:ext cx="1783080" cy="384175"/>
          </a:xfrm>
          <a:custGeom>
            <a:avLst/>
            <a:gdLst/>
            <a:ahLst/>
            <a:cxnLst/>
            <a:rect l="l" t="t" r="r" b="b"/>
            <a:pathLst>
              <a:path w="1783080" h="384175">
                <a:moveTo>
                  <a:pt x="1591057" y="0"/>
                </a:moveTo>
                <a:lnTo>
                  <a:pt x="192024" y="0"/>
                </a:lnTo>
                <a:lnTo>
                  <a:pt x="147994" y="5071"/>
                </a:lnTo>
                <a:lnTo>
                  <a:pt x="107576" y="19517"/>
                </a:lnTo>
                <a:lnTo>
                  <a:pt x="71922" y="42185"/>
                </a:lnTo>
                <a:lnTo>
                  <a:pt x="42185" y="71923"/>
                </a:lnTo>
                <a:lnTo>
                  <a:pt x="19517" y="107577"/>
                </a:lnTo>
                <a:lnTo>
                  <a:pt x="5071" y="147995"/>
                </a:lnTo>
                <a:lnTo>
                  <a:pt x="0" y="192022"/>
                </a:lnTo>
                <a:lnTo>
                  <a:pt x="5071" y="236052"/>
                </a:lnTo>
                <a:lnTo>
                  <a:pt x="19517" y="276470"/>
                </a:lnTo>
                <a:lnTo>
                  <a:pt x="42185" y="312124"/>
                </a:lnTo>
                <a:lnTo>
                  <a:pt x="71922" y="341862"/>
                </a:lnTo>
                <a:lnTo>
                  <a:pt x="107576" y="364530"/>
                </a:lnTo>
                <a:lnTo>
                  <a:pt x="147994" y="378976"/>
                </a:lnTo>
                <a:lnTo>
                  <a:pt x="192024" y="384047"/>
                </a:lnTo>
                <a:lnTo>
                  <a:pt x="1591056" y="384049"/>
                </a:lnTo>
                <a:lnTo>
                  <a:pt x="1635085" y="378977"/>
                </a:lnTo>
                <a:lnTo>
                  <a:pt x="1675503" y="364531"/>
                </a:lnTo>
                <a:lnTo>
                  <a:pt x="1711156" y="341863"/>
                </a:lnTo>
                <a:lnTo>
                  <a:pt x="1740894" y="312126"/>
                </a:lnTo>
                <a:lnTo>
                  <a:pt x="1763562" y="276472"/>
                </a:lnTo>
                <a:lnTo>
                  <a:pt x="1778008" y="236054"/>
                </a:lnTo>
                <a:lnTo>
                  <a:pt x="1783079" y="192025"/>
                </a:lnTo>
                <a:lnTo>
                  <a:pt x="1778011" y="147995"/>
                </a:lnTo>
                <a:lnTo>
                  <a:pt x="1763564" y="107577"/>
                </a:lnTo>
                <a:lnTo>
                  <a:pt x="1740896" y="71923"/>
                </a:lnTo>
                <a:lnTo>
                  <a:pt x="1711159" y="42185"/>
                </a:lnTo>
                <a:lnTo>
                  <a:pt x="1675505" y="19517"/>
                </a:lnTo>
                <a:lnTo>
                  <a:pt x="1635086" y="5071"/>
                </a:lnTo>
                <a:lnTo>
                  <a:pt x="15910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97363" y="4245864"/>
            <a:ext cx="15138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4F3E93"/>
                </a:solidFill>
                <a:latin typeface="Arial Black"/>
                <a:cs typeface="Arial Black"/>
              </a:rPr>
              <a:t>IN</a:t>
            </a:r>
            <a:r>
              <a:rPr sz="1100" spc="-3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4F3E93"/>
                </a:solidFill>
                <a:latin typeface="Arial Black"/>
                <a:cs typeface="Arial Black"/>
              </a:rPr>
              <a:t>THE</a:t>
            </a:r>
            <a:r>
              <a:rPr sz="1100" spc="-2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4F3E93"/>
                </a:solidFill>
                <a:latin typeface="Arial Black"/>
                <a:cs typeface="Arial Black"/>
              </a:rPr>
              <a:t>INVENTORY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47695" y="0"/>
            <a:ext cx="3048000" cy="6858000"/>
            <a:chOff x="3047695" y="0"/>
            <a:chExt cx="3048000" cy="6858000"/>
          </a:xfrm>
        </p:grpSpPr>
        <p:sp>
          <p:nvSpPr>
            <p:cNvPr id="9" name="object 9"/>
            <p:cNvSpPr/>
            <p:nvPr/>
          </p:nvSpPr>
          <p:spPr>
            <a:xfrm>
              <a:off x="3047695" y="0"/>
              <a:ext cx="3048000" cy="6858000"/>
            </a:xfrm>
            <a:custGeom>
              <a:avLst/>
              <a:gdLst/>
              <a:ahLst/>
              <a:cxnLst/>
              <a:rect l="l" t="t" r="r" b="b"/>
              <a:pathLst>
                <a:path w="3048000" h="6858000">
                  <a:moveTo>
                    <a:pt x="3048000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3048000" y="6857999"/>
                  </a:lnTo>
                  <a:lnTo>
                    <a:pt x="3048000" y="0"/>
                  </a:lnTo>
                  <a:close/>
                </a:path>
              </a:pathLst>
            </a:custGeom>
            <a:solidFill>
              <a:srgbClr val="4F3E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3055" y="618728"/>
              <a:ext cx="1097279" cy="85651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327603" y="1731718"/>
            <a:ext cx="2218055" cy="100901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200" spc="160" dirty="0">
                <a:solidFill>
                  <a:srgbClr val="FFFFFF"/>
                </a:solidFill>
                <a:latin typeface="Verdana"/>
                <a:cs typeface="Verdana"/>
              </a:rPr>
              <a:t>PO</a:t>
            </a:r>
            <a:r>
              <a:rPr sz="12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45" dirty="0">
                <a:solidFill>
                  <a:srgbClr val="FFFFFF"/>
                </a:solidFill>
                <a:latin typeface="Verdana"/>
                <a:cs typeface="Verdana"/>
              </a:rPr>
              <a:t>PU</a:t>
            </a:r>
            <a:r>
              <a:rPr sz="12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14" dirty="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sz="12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2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2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2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60" dirty="0">
                <a:solidFill>
                  <a:srgbClr val="FFFFFF"/>
                </a:solidFill>
                <a:latin typeface="Verdana"/>
                <a:cs typeface="Verdana"/>
              </a:rPr>
              <a:t>BA</a:t>
            </a:r>
            <a:r>
              <a:rPr sz="1200" spc="-2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Verdana"/>
                <a:cs typeface="Verdana"/>
              </a:rPr>
              <a:t>ED </a:t>
            </a:r>
            <a:endParaRPr sz="1200">
              <a:latin typeface="Verdana"/>
              <a:cs typeface="Verdana"/>
            </a:endParaRPr>
          </a:p>
          <a:p>
            <a:pPr marL="12700" marR="5080">
              <a:lnSpc>
                <a:spcPct val="101099"/>
              </a:lnSpc>
              <a:spcBef>
                <a:spcPts val="1025"/>
              </a:spcBef>
            </a:pPr>
            <a:r>
              <a:rPr sz="1900" spc="-130" dirty="0">
                <a:solidFill>
                  <a:srgbClr val="FFFFFF"/>
                </a:solidFill>
                <a:latin typeface="Arial Black"/>
                <a:cs typeface="Arial Black"/>
              </a:rPr>
              <a:t>How</a:t>
            </a:r>
            <a:r>
              <a:rPr sz="19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90" dirty="0">
                <a:solidFill>
                  <a:srgbClr val="FFFFFF"/>
                </a:solidFill>
                <a:latin typeface="Arial Black"/>
                <a:cs typeface="Arial Black"/>
              </a:rPr>
              <a:t>children</a:t>
            </a:r>
            <a:r>
              <a:rPr sz="1900" spc="-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families</a:t>
            </a:r>
            <a:r>
              <a:rPr sz="19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14" dirty="0">
                <a:solidFill>
                  <a:srgbClr val="FFFFFF"/>
                </a:solidFill>
                <a:latin typeface="Arial Black"/>
                <a:cs typeface="Arial Black"/>
              </a:rPr>
              <a:t>are</a:t>
            </a:r>
            <a:r>
              <a:rPr sz="19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Arial Black"/>
                <a:cs typeface="Arial Black"/>
              </a:rPr>
              <a:t>doing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27603" y="3233928"/>
            <a:ext cx="2404110" cy="2185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Arial Black"/>
                <a:cs typeface="Arial Black"/>
              </a:rPr>
              <a:t>EX</a:t>
            </a:r>
            <a:r>
              <a:rPr sz="11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11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r>
              <a:rPr sz="11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sz="1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Arial Black"/>
                <a:cs typeface="Arial Black"/>
              </a:rPr>
              <a:t>L</a:t>
            </a:r>
            <a:r>
              <a:rPr sz="11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Arial Black"/>
                <a:cs typeface="Arial Black"/>
              </a:rPr>
              <a:t>ES </a:t>
            </a:r>
            <a:endParaRPr sz="1100">
              <a:latin typeface="Arial Black"/>
              <a:cs typeface="Arial Black"/>
            </a:endParaRPr>
          </a:p>
          <a:p>
            <a:pPr marL="12700" marR="749300">
              <a:lnSpc>
                <a:spcPct val="154600"/>
              </a:lnSpc>
              <a:spcBef>
                <a:spcPts val="175"/>
              </a:spcBef>
            </a:pP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Maternal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health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Preterm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birth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Attendance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Housing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stability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Vision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hearing</a:t>
            </a: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Nutrition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food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security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095695" y="0"/>
            <a:ext cx="3048000" cy="6858000"/>
            <a:chOff x="6095695" y="0"/>
            <a:chExt cx="3048000" cy="6858000"/>
          </a:xfrm>
        </p:grpSpPr>
        <p:sp>
          <p:nvSpPr>
            <p:cNvPr id="14" name="object 14"/>
            <p:cNvSpPr/>
            <p:nvPr/>
          </p:nvSpPr>
          <p:spPr>
            <a:xfrm>
              <a:off x="6095695" y="0"/>
              <a:ext cx="3048000" cy="6858000"/>
            </a:xfrm>
            <a:custGeom>
              <a:avLst/>
              <a:gdLst/>
              <a:ahLst/>
              <a:cxnLst/>
              <a:rect l="l" t="t" r="r" b="b"/>
              <a:pathLst>
                <a:path w="3048000" h="6858000">
                  <a:moveTo>
                    <a:pt x="3048000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3048000" y="6857999"/>
                  </a:lnTo>
                  <a:lnTo>
                    <a:pt x="3048000" y="0"/>
                  </a:lnTo>
                  <a:close/>
                </a:path>
              </a:pathLst>
            </a:custGeom>
            <a:solidFill>
              <a:srgbClr val="6746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39635" y="566928"/>
              <a:ext cx="960119" cy="96011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375603" y="1731718"/>
            <a:ext cx="1981835" cy="71628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200" spc="70" dirty="0">
                <a:solidFill>
                  <a:srgbClr val="FFFFFF"/>
                </a:solidFill>
                <a:latin typeface="Verdana"/>
                <a:cs typeface="Verdana"/>
              </a:rPr>
              <a:t>ST</a:t>
            </a:r>
            <a:r>
              <a:rPr sz="12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2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2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2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2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2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2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sz="1900" spc="-10" dirty="0">
                <a:solidFill>
                  <a:srgbClr val="FFFFFF"/>
                </a:solidFill>
                <a:latin typeface="Arial Black"/>
                <a:cs typeface="Arial Black"/>
              </a:rPr>
              <a:t>What</a:t>
            </a:r>
            <a:r>
              <a:rPr sz="19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50" dirty="0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sz="19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sz="19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80" dirty="0">
                <a:solidFill>
                  <a:srgbClr val="FFFFFF"/>
                </a:solidFill>
                <a:latin typeface="Arial Black"/>
                <a:cs typeface="Arial Black"/>
              </a:rPr>
              <a:t>place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75603" y="3233928"/>
            <a:ext cx="2463800" cy="2169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Arial Black"/>
                <a:cs typeface="Arial Black"/>
              </a:rPr>
              <a:t>EX</a:t>
            </a:r>
            <a:r>
              <a:rPr sz="11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11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r>
              <a:rPr sz="11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sz="1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Arial Black"/>
                <a:cs typeface="Arial Black"/>
              </a:rPr>
              <a:t>L</a:t>
            </a:r>
            <a:r>
              <a:rPr sz="11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Arial Black"/>
                <a:cs typeface="Arial Black"/>
              </a:rPr>
              <a:t>ES </a:t>
            </a:r>
            <a:endParaRPr sz="11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Laws,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policies,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rules</a:t>
            </a:r>
            <a:endParaRPr sz="1400">
              <a:latin typeface="Verdana"/>
              <a:cs typeface="Verdana"/>
            </a:endParaRPr>
          </a:p>
          <a:p>
            <a:pPr marL="12700" marR="415290">
              <a:lnSpc>
                <a:spcPct val="101400"/>
              </a:lnSpc>
              <a:spcBef>
                <a:spcPts val="890"/>
              </a:spcBef>
            </a:pP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Funding,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payment,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eligibility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rules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935"/>
              </a:spcBef>
            </a:pP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Standards,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preparation,</a:t>
            </a:r>
            <a:r>
              <a:rPr sz="1400" spc="-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credentialing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requirements</a:t>
            </a:r>
            <a:endParaRPr sz="1400">
              <a:latin typeface="Verdana"/>
              <a:cs typeface="Verdana"/>
            </a:endParaRPr>
          </a:p>
          <a:p>
            <a:pPr marL="12700" marR="189865">
              <a:lnSpc>
                <a:spcPct val="100000"/>
              </a:lnSpc>
              <a:spcBef>
                <a:spcPts val="840"/>
              </a:spcBef>
            </a:pP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Availability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programs,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services,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trained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staff</a:t>
            </a:r>
            <a:endParaRPr sz="1400">
              <a:latin typeface="Verdana"/>
              <a:cs typeface="Verdan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143695" y="0"/>
            <a:ext cx="3048000" cy="6858000"/>
            <a:chOff x="9143695" y="0"/>
            <a:chExt cx="3048000" cy="6858000"/>
          </a:xfrm>
        </p:grpSpPr>
        <p:sp>
          <p:nvSpPr>
            <p:cNvPr id="19" name="object 19"/>
            <p:cNvSpPr/>
            <p:nvPr/>
          </p:nvSpPr>
          <p:spPr>
            <a:xfrm>
              <a:off x="9143695" y="0"/>
              <a:ext cx="3048000" cy="6858000"/>
            </a:xfrm>
            <a:custGeom>
              <a:avLst/>
              <a:gdLst/>
              <a:ahLst/>
              <a:cxnLst/>
              <a:rect l="l" t="t" r="r" b="b"/>
              <a:pathLst>
                <a:path w="3048000" h="6858000">
                  <a:moveTo>
                    <a:pt x="3048000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3048000" y="6857999"/>
                  </a:lnTo>
                  <a:lnTo>
                    <a:pt x="3048000" y="0"/>
                  </a:lnTo>
                  <a:close/>
                </a:path>
              </a:pathLst>
            </a:custGeom>
            <a:solidFill>
              <a:srgbClr val="9A62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19055" y="602143"/>
              <a:ext cx="1097279" cy="88968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9423603" y="1731718"/>
            <a:ext cx="2101215" cy="100901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200" spc="165" dirty="0">
                <a:solidFill>
                  <a:srgbClr val="FFFFFF"/>
                </a:solidFill>
                <a:latin typeface="Verdana"/>
                <a:cs typeface="Verdana"/>
              </a:rPr>
              <a:t>OP</a:t>
            </a:r>
            <a:r>
              <a:rPr sz="12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2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14" dirty="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sz="12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2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200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155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1200" spc="-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9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200" spc="-2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2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endParaRPr sz="1200">
              <a:latin typeface="Verdana"/>
              <a:cs typeface="Verdana"/>
            </a:endParaRPr>
          </a:p>
          <a:p>
            <a:pPr marL="12700" marR="5080">
              <a:lnSpc>
                <a:spcPct val="101099"/>
              </a:lnSpc>
              <a:spcBef>
                <a:spcPts val="1025"/>
              </a:spcBef>
            </a:pPr>
            <a:r>
              <a:rPr sz="1900" spc="-130" dirty="0">
                <a:solidFill>
                  <a:srgbClr val="FFFFFF"/>
                </a:solidFill>
                <a:latin typeface="Arial Black"/>
                <a:cs typeface="Arial Black"/>
              </a:rPr>
              <a:t>How</a:t>
            </a:r>
            <a:r>
              <a:rPr sz="19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85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19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Arial Black"/>
                <a:cs typeface="Arial Black"/>
              </a:rPr>
              <a:t>work 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actually</a:t>
            </a:r>
            <a:r>
              <a:rPr sz="1900" spc="-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85" dirty="0">
                <a:solidFill>
                  <a:srgbClr val="FFFFFF"/>
                </a:solidFill>
                <a:latin typeface="Arial Black"/>
                <a:cs typeface="Arial Black"/>
              </a:rPr>
              <a:t>happens</a:t>
            </a:r>
            <a:endParaRPr sz="190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423603" y="3233928"/>
            <a:ext cx="2236470" cy="271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Arial Black"/>
                <a:cs typeface="Arial Black"/>
              </a:rPr>
              <a:t>EX</a:t>
            </a:r>
            <a:r>
              <a:rPr sz="11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11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90" dirty="0">
                <a:solidFill>
                  <a:srgbClr val="FFFFFF"/>
                </a:solidFill>
                <a:latin typeface="Arial Black"/>
                <a:cs typeface="Arial Black"/>
              </a:rPr>
              <a:t>M</a:t>
            </a:r>
            <a:r>
              <a:rPr sz="11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sz="1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FFFFFF"/>
                </a:solidFill>
                <a:latin typeface="Arial Black"/>
                <a:cs typeface="Arial Black"/>
              </a:rPr>
              <a:t>L</a:t>
            </a:r>
            <a:r>
              <a:rPr sz="11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Arial Black"/>
                <a:cs typeface="Arial Black"/>
              </a:rPr>
              <a:t>ES </a:t>
            </a:r>
            <a:endParaRPr sz="11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Communication</a:t>
            </a:r>
            <a:endParaRPr sz="1400">
              <a:latin typeface="Verdana"/>
              <a:cs typeface="Verdana"/>
            </a:endParaRPr>
          </a:p>
          <a:p>
            <a:pPr marL="12700" marR="303530">
              <a:lnSpc>
                <a:spcPct val="101400"/>
              </a:lnSpc>
              <a:spcBef>
                <a:spcPts val="890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Working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relationships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across</a:t>
            </a:r>
            <a:r>
              <a:rPr sz="14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organizations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935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Leadership</a:t>
            </a:r>
            <a:r>
              <a:rPr sz="14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decision-making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840"/>
              </a:spcBef>
            </a:pP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Professional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learning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capacity</a:t>
            </a:r>
            <a:r>
              <a:rPr sz="14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building</a:t>
            </a:r>
            <a:endParaRPr sz="1400">
              <a:latin typeface="Verdana"/>
              <a:cs typeface="Verdana"/>
            </a:endParaRPr>
          </a:p>
          <a:p>
            <a:pPr marL="12700" marR="104775">
              <a:lnSpc>
                <a:spcPct val="101400"/>
              </a:lnSpc>
              <a:spcBef>
                <a:spcPts val="910"/>
              </a:spcBef>
            </a:pP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Enrollment, 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referral,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follow-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up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227" y="329183"/>
            <a:ext cx="41636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0" dirty="0">
                <a:solidFill>
                  <a:srgbClr val="5A6D6D"/>
                </a:solidFill>
                <a:latin typeface="Verdana"/>
                <a:cs typeface="Verdana"/>
              </a:rPr>
              <a:t>TH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6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U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45" dirty="0">
                <a:solidFill>
                  <a:srgbClr val="5A6D6D"/>
                </a:solidFill>
                <a:latin typeface="Verdana"/>
                <a:cs typeface="Verdana"/>
              </a:rPr>
              <a:t>AN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3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TI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3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5A6D6D"/>
                </a:solidFill>
                <a:latin typeface="Verdana"/>
                <a:cs typeface="Verdana"/>
              </a:rPr>
              <a:t>V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30" dirty="0">
                <a:solidFill>
                  <a:srgbClr val="5A6D6D"/>
                </a:solidFill>
                <a:latin typeface="Verdana"/>
                <a:cs typeface="Verdana"/>
              </a:rPr>
              <a:t>TO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04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5A6D6D"/>
                </a:solidFill>
                <a:latin typeface="Verdana"/>
                <a:cs typeface="Verdana"/>
              </a:rPr>
              <a:t>Y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More</a:t>
            </a:r>
            <a:r>
              <a:rPr spc="-140" dirty="0"/>
              <a:t> </a:t>
            </a:r>
            <a:r>
              <a:rPr spc="-20" dirty="0"/>
              <a:t>than</a:t>
            </a:r>
            <a:r>
              <a:rPr spc="-145" dirty="0"/>
              <a:t> </a:t>
            </a:r>
            <a:r>
              <a:rPr dirty="0"/>
              <a:t>a</a:t>
            </a:r>
            <a:r>
              <a:rPr spc="-150" dirty="0"/>
              <a:t> </a:t>
            </a:r>
            <a:r>
              <a:rPr dirty="0"/>
              <a:t>resource</a:t>
            </a:r>
            <a:r>
              <a:rPr spc="-140" dirty="0"/>
              <a:t> </a:t>
            </a:r>
            <a:r>
              <a:rPr spc="-20" dirty="0"/>
              <a:t>list</a:t>
            </a:r>
          </a:p>
        </p:txBody>
      </p:sp>
      <p:sp>
        <p:nvSpPr>
          <p:cNvPr id="4" name="object 4"/>
          <p:cNvSpPr/>
          <p:nvPr/>
        </p:nvSpPr>
        <p:spPr>
          <a:xfrm>
            <a:off x="566927" y="1737360"/>
            <a:ext cx="5468620" cy="2743200"/>
          </a:xfrm>
          <a:custGeom>
            <a:avLst/>
            <a:gdLst/>
            <a:ahLst/>
            <a:cxnLst/>
            <a:rect l="l" t="t" r="r" b="b"/>
            <a:pathLst>
              <a:path w="5468620" h="2743200">
                <a:moveTo>
                  <a:pt x="5373143" y="0"/>
                </a:moveTo>
                <a:lnTo>
                  <a:pt x="94968" y="0"/>
                </a:lnTo>
                <a:lnTo>
                  <a:pt x="58002" y="7463"/>
                </a:lnTo>
                <a:lnTo>
                  <a:pt x="27815" y="27815"/>
                </a:lnTo>
                <a:lnTo>
                  <a:pt x="7463" y="58002"/>
                </a:lnTo>
                <a:lnTo>
                  <a:pt x="0" y="94968"/>
                </a:lnTo>
                <a:lnTo>
                  <a:pt x="0" y="2648231"/>
                </a:lnTo>
                <a:lnTo>
                  <a:pt x="7463" y="2685197"/>
                </a:lnTo>
                <a:lnTo>
                  <a:pt x="27815" y="2715384"/>
                </a:lnTo>
                <a:lnTo>
                  <a:pt x="58002" y="2735736"/>
                </a:lnTo>
                <a:lnTo>
                  <a:pt x="94968" y="2743200"/>
                </a:lnTo>
                <a:lnTo>
                  <a:pt x="5373143" y="2743200"/>
                </a:lnTo>
                <a:lnTo>
                  <a:pt x="5410109" y="2735736"/>
                </a:lnTo>
                <a:lnTo>
                  <a:pt x="5440296" y="2715384"/>
                </a:lnTo>
                <a:lnTo>
                  <a:pt x="5460648" y="2685197"/>
                </a:lnTo>
                <a:lnTo>
                  <a:pt x="5468112" y="2648231"/>
                </a:lnTo>
                <a:lnTo>
                  <a:pt x="5468112" y="94968"/>
                </a:lnTo>
                <a:lnTo>
                  <a:pt x="5460648" y="58002"/>
                </a:lnTo>
                <a:lnTo>
                  <a:pt x="5440296" y="27815"/>
                </a:lnTo>
                <a:lnTo>
                  <a:pt x="5410109" y="7463"/>
                </a:lnTo>
                <a:lnTo>
                  <a:pt x="5373143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8547" y="2040635"/>
            <a:ext cx="4538345" cy="1567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05" dirty="0">
                <a:solidFill>
                  <a:srgbClr val="FFFFFF"/>
                </a:solidFill>
                <a:latin typeface="Verdana"/>
                <a:cs typeface="Verdana"/>
              </a:rPr>
              <a:t>NOT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20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22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Arial Black"/>
                <a:cs typeface="Arial Black"/>
              </a:rPr>
              <a:t>directory</a:t>
            </a:r>
            <a:r>
              <a:rPr sz="22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dirty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sz="22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 Black"/>
                <a:cs typeface="Arial Black"/>
              </a:rPr>
              <a:t>programs</a:t>
            </a:r>
            <a:endParaRPr sz="2200">
              <a:latin typeface="Arial Black"/>
              <a:cs typeface="Arial Black"/>
            </a:endParaRPr>
          </a:p>
          <a:p>
            <a:pPr marL="12700" marR="5080">
              <a:lnSpc>
                <a:spcPct val="120000"/>
              </a:lnSpc>
              <a:spcBef>
                <a:spcPts val="1955"/>
              </a:spcBef>
            </a:pPr>
            <a:r>
              <a:rPr sz="1400" spc="13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list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shows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what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exists,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but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not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whether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it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reaches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or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what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shapes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conditions.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199632" y="1737360"/>
            <a:ext cx="5468620" cy="2743200"/>
          </a:xfrm>
          <a:custGeom>
            <a:avLst/>
            <a:gdLst/>
            <a:ahLst/>
            <a:cxnLst/>
            <a:rect l="l" t="t" r="r" b="b"/>
            <a:pathLst>
              <a:path w="5468620" h="2743200">
                <a:moveTo>
                  <a:pt x="5373143" y="0"/>
                </a:moveTo>
                <a:lnTo>
                  <a:pt x="94968" y="0"/>
                </a:lnTo>
                <a:lnTo>
                  <a:pt x="58002" y="7463"/>
                </a:lnTo>
                <a:lnTo>
                  <a:pt x="27815" y="27815"/>
                </a:lnTo>
                <a:lnTo>
                  <a:pt x="7463" y="58002"/>
                </a:lnTo>
                <a:lnTo>
                  <a:pt x="0" y="94968"/>
                </a:lnTo>
                <a:lnTo>
                  <a:pt x="0" y="2648231"/>
                </a:lnTo>
                <a:lnTo>
                  <a:pt x="7463" y="2685197"/>
                </a:lnTo>
                <a:lnTo>
                  <a:pt x="27815" y="2715384"/>
                </a:lnTo>
                <a:lnTo>
                  <a:pt x="58002" y="2735736"/>
                </a:lnTo>
                <a:lnTo>
                  <a:pt x="94968" y="2743200"/>
                </a:lnTo>
                <a:lnTo>
                  <a:pt x="5373143" y="2743200"/>
                </a:lnTo>
                <a:lnTo>
                  <a:pt x="5410109" y="2735736"/>
                </a:lnTo>
                <a:lnTo>
                  <a:pt x="5440296" y="2715384"/>
                </a:lnTo>
                <a:lnTo>
                  <a:pt x="5460648" y="2685197"/>
                </a:lnTo>
                <a:lnTo>
                  <a:pt x="5468112" y="2648231"/>
                </a:lnTo>
                <a:lnTo>
                  <a:pt x="5468112" y="94968"/>
                </a:lnTo>
                <a:lnTo>
                  <a:pt x="5460648" y="58002"/>
                </a:lnTo>
                <a:lnTo>
                  <a:pt x="5440296" y="27815"/>
                </a:lnTo>
                <a:lnTo>
                  <a:pt x="5410109" y="7463"/>
                </a:lnTo>
                <a:lnTo>
                  <a:pt x="5373143" y="0"/>
                </a:lnTo>
                <a:close/>
              </a:path>
            </a:pathLst>
          </a:custGeom>
          <a:solidFill>
            <a:srgbClr val="9A6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461252" y="2040635"/>
            <a:ext cx="4858385" cy="2049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14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20" dirty="0">
                <a:solidFill>
                  <a:srgbClr val="FFFFFF"/>
                </a:solidFill>
                <a:latin typeface="Verdana"/>
                <a:cs typeface="Verdana"/>
              </a:rPr>
              <a:t>SHARED</a:t>
            </a:r>
            <a:r>
              <a:rPr sz="1400" spc="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55" dirty="0">
                <a:solidFill>
                  <a:srgbClr val="FFFFFF"/>
                </a:solidFill>
                <a:latin typeface="Verdana"/>
                <a:cs typeface="Verdana"/>
              </a:rPr>
              <a:t>LOOK</a:t>
            </a:r>
            <a:r>
              <a:rPr sz="1400" spc="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14" dirty="0">
                <a:solidFill>
                  <a:srgbClr val="FFFFFF"/>
                </a:solidFill>
                <a:latin typeface="Verdana"/>
                <a:cs typeface="Verdana"/>
              </a:rPr>
              <a:t>AT </a:t>
            </a:r>
            <a:endParaRPr sz="1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1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200" spc="-10" dirty="0">
                <a:solidFill>
                  <a:srgbClr val="FFFFFF"/>
                </a:solidFill>
                <a:latin typeface="Arial Black"/>
                <a:cs typeface="Arial Black"/>
              </a:rPr>
              <a:t>What</a:t>
            </a:r>
            <a:r>
              <a:rPr sz="220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7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22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10" dirty="0">
                <a:solidFill>
                  <a:srgbClr val="FFFFFF"/>
                </a:solidFill>
                <a:latin typeface="Arial Black"/>
                <a:cs typeface="Arial Black"/>
              </a:rPr>
              <a:t>community</a:t>
            </a:r>
            <a:r>
              <a:rPr sz="22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00" dirty="0">
                <a:solidFill>
                  <a:srgbClr val="FFFFFF"/>
                </a:solidFill>
                <a:latin typeface="Arial Black"/>
                <a:cs typeface="Arial Black"/>
              </a:rPr>
              <a:t>already</a:t>
            </a:r>
            <a:r>
              <a:rPr sz="22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Arial Black"/>
                <a:cs typeface="Arial Black"/>
              </a:rPr>
              <a:t>has</a:t>
            </a:r>
            <a:endParaRPr sz="2200">
              <a:latin typeface="Arial Black"/>
              <a:cs typeface="Arial Black"/>
            </a:endParaRPr>
          </a:p>
          <a:p>
            <a:pPr marL="12700" marR="5080">
              <a:lnSpc>
                <a:spcPct val="115199"/>
              </a:lnSpc>
              <a:spcBef>
                <a:spcPts val="2035"/>
              </a:spcBef>
            </a:pP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Resources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 assets,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including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programs,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people,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places,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practices,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processes,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relationships,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funding.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Considered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alongside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conditions,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factors shaping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them,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how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people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connect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support.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4227" y="4829555"/>
            <a:ext cx="832548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4F3E93"/>
                </a:solidFill>
                <a:latin typeface="Trebuchet MS"/>
                <a:cs typeface="Trebuchet MS"/>
              </a:rPr>
              <a:t>Looking</a:t>
            </a:r>
            <a:r>
              <a:rPr sz="2000" spc="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4F3E93"/>
                </a:solidFill>
                <a:latin typeface="Trebuchet MS"/>
                <a:cs typeface="Trebuchet MS"/>
              </a:rPr>
              <a:t>at</a:t>
            </a:r>
            <a:r>
              <a:rPr sz="2000" spc="1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F3E93"/>
                </a:solidFill>
                <a:latin typeface="Trebuchet MS"/>
                <a:cs typeface="Trebuchet MS"/>
              </a:rPr>
              <a:t>these</a:t>
            </a:r>
            <a:r>
              <a:rPr sz="2000" spc="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F3E93"/>
                </a:solidFill>
                <a:latin typeface="Trebuchet MS"/>
                <a:cs typeface="Trebuchet MS"/>
              </a:rPr>
              <a:t>together</a:t>
            </a:r>
            <a:r>
              <a:rPr sz="2000" spc="2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F3E93"/>
                </a:solidFill>
                <a:latin typeface="Trebuchet MS"/>
                <a:cs typeface="Trebuchet MS"/>
              </a:rPr>
              <a:t>reveals</a:t>
            </a:r>
            <a:r>
              <a:rPr sz="2000" spc="2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F3E93"/>
                </a:solidFill>
                <a:latin typeface="Trebuchet MS"/>
                <a:cs typeface="Trebuchet MS"/>
              </a:rPr>
              <a:t>opportunities</a:t>
            </a:r>
            <a:r>
              <a:rPr sz="2000" spc="2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spc="-210" dirty="0">
                <a:solidFill>
                  <a:srgbClr val="4F3E93"/>
                </a:solidFill>
                <a:latin typeface="Trebuchet MS"/>
                <a:cs typeface="Trebuchet MS"/>
              </a:rPr>
              <a:t>a</a:t>
            </a:r>
            <a:r>
              <a:rPr sz="2000" spc="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4F3E93"/>
                </a:solidFill>
                <a:latin typeface="Trebuchet MS"/>
                <a:cs typeface="Trebuchet MS"/>
              </a:rPr>
              <a:t>simple</a:t>
            </a:r>
            <a:r>
              <a:rPr sz="2000" spc="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spc="110" dirty="0">
                <a:solidFill>
                  <a:srgbClr val="4F3E93"/>
                </a:solidFill>
                <a:latin typeface="Trebuchet MS"/>
                <a:cs typeface="Trebuchet MS"/>
              </a:rPr>
              <a:t>list</a:t>
            </a:r>
            <a:r>
              <a:rPr sz="2000" spc="1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4F3E93"/>
                </a:solidFill>
                <a:latin typeface="Trebuchet MS"/>
                <a:cs typeface="Trebuchet MS"/>
              </a:rPr>
              <a:t>would</a:t>
            </a:r>
            <a:r>
              <a:rPr sz="2000" spc="2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4F3E93"/>
                </a:solidFill>
                <a:latin typeface="Trebuchet MS"/>
                <a:cs typeface="Trebuchet MS"/>
              </a:rPr>
              <a:t>miss.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227" y="329183"/>
            <a:ext cx="41636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0" dirty="0">
                <a:solidFill>
                  <a:srgbClr val="5A6D6D"/>
                </a:solidFill>
                <a:latin typeface="Verdana"/>
                <a:cs typeface="Verdana"/>
              </a:rPr>
              <a:t>TH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6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U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45" dirty="0">
                <a:solidFill>
                  <a:srgbClr val="5A6D6D"/>
                </a:solidFill>
                <a:latin typeface="Verdana"/>
                <a:cs typeface="Verdana"/>
              </a:rPr>
              <a:t>AN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3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TI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3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5A6D6D"/>
                </a:solidFill>
                <a:latin typeface="Verdana"/>
                <a:cs typeface="Verdana"/>
              </a:rPr>
              <a:t>V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30" dirty="0">
                <a:solidFill>
                  <a:srgbClr val="5A6D6D"/>
                </a:solidFill>
                <a:latin typeface="Verdana"/>
                <a:cs typeface="Verdana"/>
              </a:rPr>
              <a:t>TO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04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5A6D6D"/>
                </a:solidFill>
                <a:latin typeface="Verdana"/>
                <a:cs typeface="Verdana"/>
              </a:rPr>
              <a:t>Y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54227" y="568451"/>
            <a:ext cx="495998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80" dirty="0">
                <a:latin typeface="Arial Black"/>
                <a:cs typeface="Arial Black"/>
              </a:rPr>
              <a:t>How</a:t>
            </a:r>
            <a:r>
              <a:rPr spc="-85" dirty="0">
                <a:latin typeface="Arial Black"/>
                <a:cs typeface="Arial Black"/>
              </a:rPr>
              <a:t> </a:t>
            </a:r>
            <a:r>
              <a:rPr spc="-50" dirty="0">
                <a:latin typeface="Arial Black"/>
                <a:cs typeface="Arial Black"/>
              </a:rPr>
              <a:t>it</a:t>
            </a:r>
            <a:r>
              <a:rPr spc="-95" dirty="0">
                <a:latin typeface="Arial Black"/>
                <a:cs typeface="Arial Black"/>
              </a:rPr>
              <a:t> </a:t>
            </a:r>
            <a:r>
              <a:rPr spc="-170" dirty="0">
                <a:latin typeface="Arial Black"/>
                <a:cs typeface="Arial Black"/>
              </a:rPr>
              <a:t>works:</a:t>
            </a:r>
            <a:r>
              <a:rPr spc="-80" dirty="0">
                <a:latin typeface="Arial Black"/>
                <a:cs typeface="Arial Black"/>
              </a:rPr>
              <a:t> </a:t>
            </a:r>
            <a:r>
              <a:rPr spc="-105" dirty="0">
                <a:latin typeface="Arial Black"/>
                <a:cs typeface="Arial Black"/>
              </a:rPr>
              <a:t>inventory</a:t>
            </a:r>
            <a:r>
              <a:rPr spc="-90" dirty="0">
                <a:latin typeface="Arial Black"/>
                <a:cs typeface="Arial Black"/>
              </a:rPr>
              <a:t> </a:t>
            </a:r>
            <a:r>
              <a:rPr spc="-120" dirty="0">
                <a:latin typeface="Arial Black"/>
                <a:cs typeface="Arial Black"/>
              </a:rPr>
              <a:t>steps</a:t>
            </a:r>
          </a:p>
        </p:txBody>
      </p:sp>
      <p:sp>
        <p:nvSpPr>
          <p:cNvPr id="4" name="object 4"/>
          <p:cNvSpPr/>
          <p:nvPr/>
        </p:nvSpPr>
        <p:spPr>
          <a:xfrm>
            <a:off x="566927" y="1463039"/>
            <a:ext cx="5577840" cy="1664335"/>
          </a:xfrm>
          <a:custGeom>
            <a:avLst/>
            <a:gdLst/>
            <a:ahLst/>
            <a:cxnLst/>
            <a:rect l="l" t="t" r="r" b="b"/>
            <a:pathLst>
              <a:path w="5577840" h="1664335">
                <a:moveTo>
                  <a:pt x="5489084" y="0"/>
                </a:moveTo>
                <a:lnTo>
                  <a:pt x="88754" y="0"/>
                </a:lnTo>
                <a:lnTo>
                  <a:pt x="54207" y="6974"/>
                </a:lnTo>
                <a:lnTo>
                  <a:pt x="25995" y="25995"/>
                </a:lnTo>
                <a:lnTo>
                  <a:pt x="6974" y="54207"/>
                </a:lnTo>
                <a:lnTo>
                  <a:pt x="0" y="88755"/>
                </a:lnTo>
                <a:lnTo>
                  <a:pt x="0" y="1575452"/>
                </a:lnTo>
                <a:lnTo>
                  <a:pt x="6974" y="1610000"/>
                </a:lnTo>
                <a:lnTo>
                  <a:pt x="25995" y="1638212"/>
                </a:lnTo>
                <a:lnTo>
                  <a:pt x="54207" y="1657233"/>
                </a:lnTo>
                <a:lnTo>
                  <a:pt x="88754" y="1664208"/>
                </a:lnTo>
                <a:lnTo>
                  <a:pt x="5489084" y="1664208"/>
                </a:lnTo>
                <a:lnTo>
                  <a:pt x="5523632" y="1657233"/>
                </a:lnTo>
                <a:lnTo>
                  <a:pt x="5551844" y="1638212"/>
                </a:lnTo>
                <a:lnTo>
                  <a:pt x="5570865" y="1610000"/>
                </a:lnTo>
                <a:lnTo>
                  <a:pt x="5577840" y="1575452"/>
                </a:lnTo>
                <a:lnTo>
                  <a:pt x="5577840" y="88755"/>
                </a:lnTo>
                <a:lnTo>
                  <a:pt x="5570865" y="54207"/>
                </a:lnTo>
                <a:lnTo>
                  <a:pt x="5551844" y="25995"/>
                </a:lnTo>
                <a:lnTo>
                  <a:pt x="5523632" y="6974"/>
                </a:lnTo>
                <a:lnTo>
                  <a:pt x="5489084" y="0"/>
                </a:lnTo>
                <a:close/>
              </a:path>
            </a:pathLst>
          </a:custGeom>
          <a:solidFill>
            <a:srgbClr val="F6F3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2827" y="1800860"/>
            <a:ext cx="4733925" cy="955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800" spc="-70" dirty="0">
                <a:solidFill>
                  <a:srgbClr val="4F3E93"/>
                </a:solidFill>
                <a:latin typeface="Arial Black"/>
                <a:cs typeface="Arial Black"/>
              </a:rPr>
              <a:t>It</a:t>
            </a:r>
            <a:r>
              <a:rPr sz="1800" spc="-5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800" spc="-80" dirty="0">
                <a:solidFill>
                  <a:srgbClr val="4F3E93"/>
                </a:solidFill>
                <a:latin typeface="Arial Black"/>
                <a:cs typeface="Arial Black"/>
              </a:rPr>
              <a:t>begins</a:t>
            </a:r>
            <a:r>
              <a:rPr sz="1800" spc="-5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800" spc="-105" dirty="0">
                <a:solidFill>
                  <a:srgbClr val="4F3E93"/>
                </a:solidFill>
                <a:latin typeface="Arial Black"/>
                <a:cs typeface="Arial Black"/>
              </a:rPr>
              <a:t>with</a:t>
            </a:r>
            <a:r>
              <a:rPr sz="1800" spc="-5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800" spc="-130" dirty="0">
                <a:solidFill>
                  <a:srgbClr val="4F3E93"/>
                </a:solidFill>
                <a:latin typeface="Arial Black"/>
                <a:cs typeface="Arial Black"/>
              </a:rPr>
              <a:t>what</a:t>
            </a:r>
            <a:r>
              <a:rPr sz="1800" spc="-5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800" spc="-150" dirty="0">
                <a:solidFill>
                  <a:srgbClr val="4F3E93"/>
                </a:solidFill>
                <a:latin typeface="Arial Black"/>
                <a:cs typeface="Arial Black"/>
              </a:rPr>
              <a:t>a</a:t>
            </a:r>
            <a:r>
              <a:rPr sz="1800" spc="-6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800" spc="-85" dirty="0">
                <a:solidFill>
                  <a:srgbClr val="4F3E93"/>
                </a:solidFill>
                <a:latin typeface="Arial Black"/>
                <a:cs typeface="Arial Black"/>
              </a:rPr>
              <a:t>community</a:t>
            </a:r>
            <a:r>
              <a:rPr sz="1800" spc="-5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800" spc="-60" dirty="0">
                <a:solidFill>
                  <a:srgbClr val="4F3E93"/>
                </a:solidFill>
                <a:latin typeface="Arial Black"/>
                <a:cs typeface="Arial Black"/>
              </a:rPr>
              <a:t>already </a:t>
            </a:r>
            <a:r>
              <a:rPr sz="1800" spc="-10" dirty="0">
                <a:solidFill>
                  <a:srgbClr val="4F3E93"/>
                </a:solidFill>
                <a:latin typeface="Arial Black"/>
                <a:cs typeface="Arial Black"/>
              </a:rPr>
              <a:t>knows.</a:t>
            </a:r>
            <a:endParaRPr sz="1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800" spc="-140" dirty="0">
                <a:solidFill>
                  <a:srgbClr val="4F3E93"/>
                </a:solidFill>
                <a:latin typeface="Arial Black"/>
                <a:cs typeface="Arial Black"/>
              </a:rPr>
              <a:t>Each</a:t>
            </a:r>
            <a:r>
              <a:rPr sz="1800" spc="-5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800" spc="-110" dirty="0">
                <a:solidFill>
                  <a:srgbClr val="4F3E93"/>
                </a:solidFill>
                <a:latin typeface="Arial Black"/>
                <a:cs typeface="Arial Black"/>
              </a:rPr>
              <a:t>step</a:t>
            </a:r>
            <a:r>
              <a:rPr sz="1800" spc="-5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800" spc="-85" dirty="0">
                <a:solidFill>
                  <a:srgbClr val="4F3E93"/>
                </a:solidFill>
                <a:latin typeface="Arial Black"/>
                <a:cs typeface="Arial Black"/>
              </a:rPr>
              <a:t>adds</a:t>
            </a:r>
            <a:r>
              <a:rPr sz="1800" spc="-6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4F3E93"/>
                </a:solidFill>
                <a:latin typeface="Arial Black"/>
                <a:cs typeface="Arial Black"/>
              </a:rPr>
              <a:t>to</a:t>
            </a:r>
            <a:r>
              <a:rPr sz="1800" spc="-5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800" spc="-150" dirty="0">
                <a:solidFill>
                  <a:srgbClr val="4F3E93"/>
                </a:solidFill>
                <a:latin typeface="Arial Black"/>
                <a:cs typeface="Arial Black"/>
              </a:rPr>
              <a:t>a</a:t>
            </a:r>
            <a:r>
              <a:rPr sz="1800" spc="-6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800" spc="-110" dirty="0">
                <a:solidFill>
                  <a:srgbClr val="4F3E93"/>
                </a:solidFill>
                <a:latin typeface="Arial Black"/>
                <a:cs typeface="Arial Black"/>
              </a:rPr>
              <a:t>shared</a:t>
            </a:r>
            <a:r>
              <a:rPr sz="1800" spc="-5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800" spc="-10" dirty="0">
                <a:solidFill>
                  <a:srgbClr val="4F3E93"/>
                </a:solidFill>
                <a:latin typeface="Arial Black"/>
                <a:cs typeface="Arial Black"/>
              </a:rPr>
              <a:t>picture.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6927" y="3175000"/>
            <a:ext cx="3528060" cy="914400"/>
          </a:xfrm>
          <a:custGeom>
            <a:avLst/>
            <a:gdLst/>
            <a:ahLst/>
            <a:cxnLst/>
            <a:rect l="l" t="t" r="r" b="b"/>
            <a:pathLst>
              <a:path w="3528060" h="914400">
                <a:moveTo>
                  <a:pt x="3438554" y="0"/>
                </a:moveTo>
                <a:lnTo>
                  <a:pt x="88896" y="0"/>
                </a:lnTo>
                <a:lnTo>
                  <a:pt x="54293" y="6985"/>
                </a:lnTo>
                <a:lnTo>
                  <a:pt x="26037" y="26037"/>
                </a:lnTo>
                <a:lnTo>
                  <a:pt x="6985" y="54293"/>
                </a:lnTo>
                <a:lnTo>
                  <a:pt x="0" y="88896"/>
                </a:lnTo>
                <a:lnTo>
                  <a:pt x="0" y="825503"/>
                </a:lnTo>
                <a:lnTo>
                  <a:pt x="6985" y="860106"/>
                </a:lnTo>
                <a:lnTo>
                  <a:pt x="26037" y="888362"/>
                </a:lnTo>
                <a:lnTo>
                  <a:pt x="54293" y="907414"/>
                </a:lnTo>
                <a:lnTo>
                  <a:pt x="88896" y="914400"/>
                </a:lnTo>
                <a:lnTo>
                  <a:pt x="3438554" y="914400"/>
                </a:lnTo>
                <a:lnTo>
                  <a:pt x="3473156" y="907414"/>
                </a:lnTo>
                <a:lnTo>
                  <a:pt x="3501413" y="888362"/>
                </a:lnTo>
                <a:lnTo>
                  <a:pt x="3520464" y="860106"/>
                </a:lnTo>
                <a:lnTo>
                  <a:pt x="3527450" y="825503"/>
                </a:lnTo>
                <a:lnTo>
                  <a:pt x="3527450" y="88896"/>
                </a:lnTo>
                <a:lnTo>
                  <a:pt x="3520464" y="54293"/>
                </a:lnTo>
                <a:lnTo>
                  <a:pt x="3501413" y="26037"/>
                </a:lnTo>
                <a:lnTo>
                  <a:pt x="3473156" y="6985"/>
                </a:lnTo>
                <a:lnTo>
                  <a:pt x="3438554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42574" y="3393947"/>
            <a:ext cx="2776220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146810" marR="5080" indent="-1134745">
              <a:lnSpc>
                <a:spcPct val="101400"/>
              </a:lnSpc>
              <a:spcBef>
                <a:spcPts val="75"/>
              </a:spcBef>
            </a:pPr>
            <a:r>
              <a:rPr sz="1400" spc="-350" dirty="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r>
              <a:rPr sz="1400" spc="3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Arial Black"/>
                <a:cs typeface="Arial Black"/>
              </a:rPr>
              <a:t>Begin</a:t>
            </a:r>
            <a:r>
              <a:rPr sz="14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FFFFFF"/>
                </a:solidFill>
                <a:latin typeface="Arial Black"/>
                <a:cs typeface="Arial Black"/>
              </a:rPr>
              <a:t>with</a:t>
            </a:r>
            <a:r>
              <a:rPr sz="14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105" dirty="0">
                <a:solidFill>
                  <a:srgbClr val="FFFFFF"/>
                </a:solidFill>
                <a:latin typeface="Arial Black"/>
                <a:cs typeface="Arial Black"/>
              </a:rPr>
              <a:t>what</a:t>
            </a:r>
            <a:r>
              <a:rPr sz="14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Arial Black"/>
                <a:cs typeface="Arial Black"/>
              </a:rPr>
              <a:t>you</a:t>
            </a:r>
            <a:r>
              <a:rPr sz="14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already </a:t>
            </a:r>
            <a:r>
              <a:rPr sz="1400" spc="-20" dirty="0">
                <a:solidFill>
                  <a:srgbClr val="FFFFFF"/>
                </a:solidFill>
                <a:latin typeface="Arial Black"/>
                <a:cs typeface="Arial Black"/>
              </a:rPr>
              <a:t>know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32122" y="3175000"/>
            <a:ext cx="3528060" cy="914400"/>
          </a:xfrm>
          <a:custGeom>
            <a:avLst/>
            <a:gdLst/>
            <a:ahLst/>
            <a:cxnLst/>
            <a:rect l="l" t="t" r="r" b="b"/>
            <a:pathLst>
              <a:path w="3528059" h="914400">
                <a:moveTo>
                  <a:pt x="3438552" y="0"/>
                </a:moveTo>
                <a:lnTo>
                  <a:pt x="88896" y="0"/>
                </a:lnTo>
                <a:lnTo>
                  <a:pt x="54293" y="6985"/>
                </a:lnTo>
                <a:lnTo>
                  <a:pt x="26036" y="26037"/>
                </a:lnTo>
                <a:lnTo>
                  <a:pt x="6985" y="54293"/>
                </a:lnTo>
                <a:lnTo>
                  <a:pt x="0" y="88896"/>
                </a:lnTo>
                <a:lnTo>
                  <a:pt x="0" y="825503"/>
                </a:lnTo>
                <a:lnTo>
                  <a:pt x="6985" y="860106"/>
                </a:lnTo>
                <a:lnTo>
                  <a:pt x="26036" y="888362"/>
                </a:lnTo>
                <a:lnTo>
                  <a:pt x="54293" y="907414"/>
                </a:lnTo>
                <a:lnTo>
                  <a:pt x="88896" y="914400"/>
                </a:lnTo>
                <a:lnTo>
                  <a:pt x="3438552" y="914400"/>
                </a:lnTo>
                <a:lnTo>
                  <a:pt x="3473155" y="907414"/>
                </a:lnTo>
                <a:lnTo>
                  <a:pt x="3501412" y="888362"/>
                </a:lnTo>
                <a:lnTo>
                  <a:pt x="3520463" y="860106"/>
                </a:lnTo>
                <a:lnTo>
                  <a:pt x="3527449" y="825503"/>
                </a:lnTo>
                <a:lnTo>
                  <a:pt x="3527449" y="88896"/>
                </a:lnTo>
                <a:lnTo>
                  <a:pt x="3520463" y="54293"/>
                </a:lnTo>
                <a:lnTo>
                  <a:pt x="3501412" y="26037"/>
                </a:lnTo>
                <a:lnTo>
                  <a:pt x="3473155" y="6985"/>
                </a:lnTo>
                <a:lnTo>
                  <a:pt x="3438552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231833" y="3500628"/>
            <a:ext cx="172973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r>
              <a:rPr sz="1400" spc="3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Arial Black"/>
                <a:cs typeface="Arial Black"/>
              </a:rPr>
              <a:t>Consider</a:t>
            </a:r>
            <a:r>
              <a:rPr sz="14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Arial Black"/>
                <a:cs typeface="Arial Black"/>
              </a:rPr>
              <a:t>factors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097316" y="3175000"/>
            <a:ext cx="3528060" cy="914400"/>
          </a:xfrm>
          <a:custGeom>
            <a:avLst/>
            <a:gdLst/>
            <a:ahLst/>
            <a:cxnLst/>
            <a:rect l="l" t="t" r="r" b="b"/>
            <a:pathLst>
              <a:path w="3528059" h="914400">
                <a:moveTo>
                  <a:pt x="3438554" y="0"/>
                </a:moveTo>
                <a:lnTo>
                  <a:pt x="88896" y="0"/>
                </a:lnTo>
                <a:lnTo>
                  <a:pt x="54293" y="6985"/>
                </a:lnTo>
                <a:lnTo>
                  <a:pt x="26037" y="26037"/>
                </a:lnTo>
                <a:lnTo>
                  <a:pt x="6985" y="54293"/>
                </a:lnTo>
                <a:lnTo>
                  <a:pt x="0" y="88896"/>
                </a:lnTo>
                <a:lnTo>
                  <a:pt x="0" y="825503"/>
                </a:lnTo>
                <a:lnTo>
                  <a:pt x="6985" y="860106"/>
                </a:lnTo>
                <a:lnTo>
                  <a:pt x="26037" y="888362"/>
                </a:lnTo>
                <a:lnTo>
                  <a:pt x="54293" y="907414"/>
                </a:lnTo>
                <a:lnTo>
                  <a:pt x="88896" y="914400"/>
                </a:lnTo>
                <a:lnTo>
                  <a:pt x="3438554" y="914400"/>
                </a:lnTo>
                <a:lnTo>
                  <a:pt x="3473156" y="907414"/>
                </a:lnTo>
                <a:lnTo>
                  <a:pt x="3501413" y="888362"/>
                </a:lnTo>
                <a:lnTo>
                  <a:pt x="3520464" y="860106"/>
                </a:lnTo>
                <a:lnTo>
                  <a:pt x="3527450" y="825503"/>
                </a:lnTo>
                <a:lnTo>
                  <a:pt x="3527450" y="88896"/>
                </a:lnTo>
                <a:lnTo>
                  <a:pt x="3520464" y="54293"/>
                </a:lnTo>
                <a:lnTo>
                  <a:pt x="3501413" y="26037"/>
                </a:lnTo>
                <a:lnTo>
                  <a:pt x="3473156" y="6985"/>
                </a:lnTo>
                <a:lnTo>
                  <a:pt x="3438554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493283" y="3393947"/>
            <a:ext cx="2736215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92835" marR="5080" indent="-1080770">
              <a:lnSpc>
                <a:spcPct val="101400"/>
              </a:lnSpc>
              <a:spcBef>
                <a:spcPts val="75"/>
              </a:spcBef>
            </a:pPr>
            <a:r>
              <a:rPr sz="1400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r>
              <a:rPr sz="1400" spc="3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Arial Black"/>
                <a:cs typeface="Arial Black"/>
              </a:rPr>
              <a:t>Connect</a:t>
            </a: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90" dirty="0">
                <a:solidFill>
                  <a:srgbClr val="FFFFFF"/>
                </a:solidFill>
                <a:latin typeface="Arial Black"/>
                <a:cs typeface="Arial Black"/>
              </a:rPr>
              <a:t>factors</a:t>
            </a:r>
            <a:r>
              <a:rPr sz="14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14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Arial Black"/>
                <a:cs typeface="Arial Black"/>
              </a:rPr>
              <a:t>Four </a:t>
            </a:r>
            <a:r>
              <a:rPr sz="1400" spc="-10" dirty="0">
                <a:solidFill>
                  <a:srgbClr val="FFFFFF"/>
                </a:solidFill>
                <a:latin typeface="Arial Black"/>
                <a:cs typeface="Arial Black"/>
              </a:rPr>
              <a:t>Pillars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66927" y="4343400"/>
            <a:ext cx="3528060" cy="914400"/>
          </a:xfrm>
          <a:custGeom>
            <a:avLst/>
            <a:gdLst/>
            <a:ahLst/>
            <a:cxnLst/>
            <a:rect l="l" t="t" r="r" b="b"/>
            <a:pathLst>
              <a:path w="3528060" h="914400">
                <a:moveTo>
                  <a:pt x="3438554" y="0"/>
                </a:moveTo>
                <a:lnTo>
                  <a:pt x="88896" y="0"/>
                </a:lnTo>
                <a:lnTo>
                  <a:pt x="54293" y="6985"/>
                </a:lnTo>
                <a:lnTo>
                  <a:pt x="26037" y="26037"/>
                </a:lnTo>
                <a:lnTo>
                  <a:pt x="6985" y="54293"/>
                </a:lnTo>
                <a:lnTo>
                  <a:pt x="0" y="88896"/>
                </a:lnTo>
                <a:lnTo>
                  <a:pt x="0" y="825503"/>
                </a:lnTo>
                <a:lnTo>
                  <a:pt x="6985" y="860106"/>
                </a:lnTo>
                <a:lnTo>
                  <a:pt x="26037" y="888362"/>
                </a:lnTo>
                <a:lnTo>
                  <a:pt x="54293" y="907414"/>
                </a:lnTo>
                <a:lnTo>
                  <a:pt x="88896" y="914400"/>
                </a:lnTo>
                <a:lnTo>
                  <a:pt x="3438554" y="914400"/>
                </a:lnTo>
                <a:lnTo>
                  <a:pt x="3473156" y="907414"/>
                </a:lnTo>
                <a:lnTo>
                  <a:pt x="3501413" y="888362"/>
                </a:lnTo>
                <a:lnTo>
                  <a:pt x="3520464" y="860106"/>
                </a:lnTo>
                <a:lnTo>
                  <a:pt x="3527450" y="825503"/>
                </a:lnTo>
                <a:lnTo>
                  <a:pt x="3527450" y="88896"/>
                </a:lnTo>
                <a:lnTo>
                  <a:pt x="3520464" y="54293"/>
                </a:lnTo>
                <a:lnTo>
                  <a:pt x="3501413" y="26037"/>
                </a:lnTo>
                <a:lnTo>
                  <a:pt x="3473156" y="6985"/>
                </a:lnTo>
                <a:lnTo>
                  <a:pt x="3438554" y="0"/>
                </a:lnTo>
                <a:close/>
              </a:path>
            </a:pathLst>
          </a:custGeom>
          <a:solidFill>
            <a:srgbClr val="6746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54537" y="4668011"/>
            <a:ext cx="23526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Arial Black"/>
                <a:cs typeface="Arial Black"/>
              </a:rPr>
              <a:t>4</a:t>
            </a:r>
            <a:r>
              <a:rPr sz="1400" spc="3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Arial Black"/>
                <a:cs typeface="Arial Black"/>
              </a:rPr>
              <a:t>Look</a:t>
            </a: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Arial Black"/>
                <a:cs typeface="Arial Black"/>
              </a:rPr>
              <a:t>beyond</a:t>
            </a:r>
            <a:r>
              <a:rPr sz="1400" spc="-45" dirty="0">
                <a:solidFill>
                  <a:srgbClr val="FFFFFF"/>
                </a:solidFill>
                <a:latin typeface="Arial Black"/>
                <a:cs typeface="Arial Black"/>
              </a:rPr>
              <a:t> programs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32122" y="4343400"/>
            <a:ext cx="3528060" cy="914400"/>
          </a:xfrm>
          <a:custGeom>
            <a:avLst/>
            <a:gdLst/>
            <a:ahLst/>
            <a:cxnLst/>
            <a:rect l="l" t="t" r="r" b="b"/>
            <a:pathLst>
              <a:path w="3528059" h="914400">
                <a:moveTo>
                  <a:pt x="3438552" y="0"/>
                </a:moveTo>
                <a:lnTo>
                  <a:pt x="88896" y="0"/>
                </a:lnTo>
                <a:lnTo>
                  <a:pt x="54293" y="6985"/>
                </a:lnTo>
                <a:lnTo>
                  <a:pt x="26036" y="26037"/>
                </a:lnTo>
                <a:lnTo>
                  <a:pt x="6985" y="54293"/>
                </a:lnTo>
                <a:lnTo>
                  <a:pt x="0" y="88896"/>
                </a:lnTo>
                <a:lnTo>
                  <a:pt x="0" y="825503"/>
                </a:lnTo>
                <a:lnTo>
                  <a:pt x="6985" y="860106"/>
                </a:lnTo>
                <a:lnTo>
                  <a:pt x="26036" y="888362"/>
                </a:lnTo>
                <a:lnTo>
                  <a:pt x="54293" y="907414"/>
                </a:lnTo>
                <a:lnTo>
                  <a:pt x="88896" y="914400"/>
                </a:lnTo>
                <a:lnTo>
                  <a:pt x="3438552" y="914400"/>
                </a:lnTo>
                <a:lnTo>
                  <a:pt x="3473155" y="907414"/>
                </a:lnTo>
                <a:lnTo>
                  <a:pt x="3501412" y="888362"/>
                </a:lnTo>
                <a:lnTo>
                  <a:pt x="3520463" y="860106"/>
                </a:lnTo>
                <a:lnTo>
                  <a:pt x="3527449" y="825503"/>
                </a:lnTo>
                <a:lnTo>
                  <a:pt x="3527449" y="88896"/>
                </a:lnTo>
                <a:lnTo>
                  <a:pt x="3520463" y="54293"/>
                </a:lnTo>
                <a:lnTo>
                  <a:pt x="3501412" y="26037"/>
                </a:lnTo>
                <a:lnTo>
                  <a:pt x="3473155" y="6985"/>
                </a:lnTo>
                <a:lnTo>
                  <a:pt x="3438552" y="0"/>
                </a:lnTo>
                <a:close/>
              </a:path>
            </a:pathLst>
          </a:custGeom>
          <a:solidFill>
            <a:srgbClr val="6746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715357" y="4561332"/>
            <a:ext cx="2762250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46150" marR="5080" indent="-934085">
              <a:lnSpc>
                <a:spcPct val="101400"/>
              </a:lnSpc>
              <a:spcBef>
                <a:spcPts val="75"/>
              </a:spcBef>
            </a:pPr>
            <a:r>
              <a:rPr sz="1400" dirty="0">
                <a:solidFill>
                  <a:srgbClr val="FFFFFF"/>
                </a:solidFill>
                <a:latin typeface="Arial Black"/>
                <a:cs typeface="Arial Black"/>
              </a:rPr>
              <a:t>5</a:t>
            </a:r>
            <a:r>
              <a:rPr sz="1400" spc="3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90" dirty="0">
                <a:solidFill>
                  <a:srgbClr val="FFFFFF"/>
                </a:solidFill>
                <a:latin typeface="Arial Black"/>
                <a:cs typeface="Arial Black"/>
              </a:rPr>
              <a:t>Map</a:t>
            </a:r>
            <a:r>
              <a:rPr sz="14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FFFFFF"/>
                </a:solidFill>
                <a:latin typeface="Arial Black"/>
                <a:cs typeface="Arial Black"/>
              </a:rPr>
              <a:t>how</a:t>
            </a:r>
            <a:r>
              <a:rPr sz="14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Arial Black"/>
                <a:cs typeface="Arial Black"/>
              </a:rPr>
              <a:t>people</a:t>
            </a: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FFFFFF"/>
                </a:solidFill>
                <a:latin typeface="Arial Black"/>
                <a:cs typeface="Arial Black"/>
              </a:rPr>
              <a:t>connect</a:t>
            </a: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Arial Black"/>
                <a:cs typeface="Arial Black"/>
              </a:rPr>
              <a:t>to </a:t>
            </a:r>
            <a:r>
              <a:rPr sz="1400" spc="-10" dirty="0">
                <a:solidFill>
                  <a:srgbClr val="FFFFFF"/>
                </a:solidFill>
                <a:latin typeface="Arial Black"/>
                <a:cs typeface="Arial Black"/>
              </a:rPr>
              <a:t>resources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097316" y="4343400"/>
            <a:ext cx="3528060" cy="914400"/>
          </a:xfrm>
          <a:custGeom>
            <a:avLst/>
            <a:gdLst/>
            <a:ahLst/>
            <a:cxnLst/>
            <a:rect l="l" t="t" r="r" b="b"/>
            <a:pathLst>
              <a:path w="3528059" h="914400">
                <a:moveTo>
                  <a:pt x="3438554" y="0"/>
                </a:moveTo>
                <a:lnTo>
                  <a:pt x="88896" y="0"/>
                </a:lnTo>
                <a:lnTo>
                  <a:pt x="54293" y="6985"/>
                </a:lnTo>
                <a:lnTo>
                  <a:pt x="26037" y="26037"/>
                </a:lnTo>
                <a:lnTo>
                  <a:pt x="6985" y="54293"/>
                </a:lnTo>
                <a:lnTo>
                  <a:pt x="0" y="88896"/>
                </a:lnTo>
                <a:lnTo>
                  <a:pt x="0" y="825503"/>
                </a:lnTo>
                <a:lnTo>
                  <a:pt x="6985" y="860106"/>
                </a:lnTo>
                <a:lnTo>
                  <a:pt x="26037" y="888362"/>
                </a:lnTo>
                <a:lnTo>
                  <a:pt x="54293" y="907414"/>
                </a:lnTo>
                <a:lnTo>
                  <a:pt x="88896" y="914400"/>
                </a:lnTo>
                <a:lnTo>
                  <a:pt x="3438554" y="914400"/>
                </a:lnTo>
                <a:lnTo>
                  <a:pt x="3473156" y="907414"/>
                </a:lnTo>
                <a:lnTo>
                  <a:pt x="3501413" y="888362"/>
                </a:lnTo>
                <a:lnTo>
                  <a:pt x="3520464" y="860106"/>
                </a:lnTo>
                <a:lnTo>
                  <a:pt x="3527450" y="825503"/>
                </a:lnTo>
                <a:lnTo>
                  <a:pt x="3527450" y="88896"/>
                </a:lnTo>
                <a:lnTo>
                  <a:pt x="3520464" y="54293"/>
                </a:lnTo>
                <a:lnTo>
                  <a:pt x="3501413" y="26037"/>
                </a:lnTo>
                <a:lnTo>
                  <a:pt x="3473156" y="6985"/>
                </a:lnTo>
                <a:lnTo>
                  <a:pt x="3438554" y="0"/>
                </a:lnTo>
                <a:close/>
              </a:path>
            </a:pathLst>
          </a:custGeom>
          <a:solidFill>
            <a:srgbClr val="6746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471343" y="4561332"/>
            <a:ext cx="2779395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80135" marR="5080" indent="-1068070">
              <a:lnSpc>
                <a:spcPct val="101400"/>
              </a:lnSpc>
              <a:spcBef>
                <a:spcPts val="75"/>
              </a:spcBef>
            </a:pPr>
            <a:r>
              <a:rPr sz="1400" dirty="0">
                <a:solidFill>
                  <a:srgbClr val="FFFFFF"/>
                </a:solidFill>
                <a:latin typeface="Arial Black"/>
                <a:cs typeface="Arial Black"/>
              </a:rPr>
              <a:t>6</a:t>
            </a:r>
            <a:r>
              <a:rPr sz="1400" spc="3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125" dirty="0">
                <a:solidFill>
                  <a:srgbClr val="FFFFFF"/>
                </a:solidFill>
                <a:latin typeface="Arial Black"/>
                <a:cs typeface="Arial Black"/>
              </a:rPr>
              <a:t>Use</a:t>
            </a:r>
            <a:r>
              <a:rPr sz="14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14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110" dirty="0">
                <a:solidFill>
                  <a:srgbClr val="FFFFFF"/>
                </a:solidFill>
                <a:latin typeface="Arial Black"/>
                <a:cs typeface="Arial Black"/>
              </a:rPr>
              <a:t>Six</a:t>
            </a:r>
            <a:r>
              <a:rPr sz="14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135" dirty="0">
                <a:solidFill>
                  <a:srgbClr val="FFFFFF"/>
                </a:solidFill>
                <a:latin typeface="Arial Black"/>
                <a:cs typeface="Arial Black"/>
              </a:rPr>
              <a:t>Keys</a:t>
            </a:r>
            <a:r>
              <a:rPr sz="14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14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80" dirty="0">
                <a:solidFill>
                  <a:srgbClr val="FFFFFF"/>
                </a:solidFill>
                <a:latin typeface="Arial Black"/>
                <a:cs typeface="Arial Black"/>
              </a:rPr>
              <a:t>examine </a:t>
            </a:r>
            <a:r>
              <a:rPr sz="1400" spc="-10" dirty="0">
                <a:solidFill>
                  <a:srgbClr val="FFFFFF"/>
                </a:solidFill>
                <a:latin typeface="Arial Black"/>
                <a:cs typeface="Arial Black"/>
              </a:rPr>
              <a:t>Access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54227" y="5449316"/>
            <a:ext cx="10991850" cy="74803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810"/>
              </a:lnSpc>
              <a:spcBef>
                <a:spcPts val="250"/>
              </a:spcBef>
            </a:pPr>
            <a:r>
              <a:rPr sz="2400" spc="-135" dirty="0">
                <a:solidFill>
                  <a:srgbClr val="4F3E93"/>
                </a:solidFill>
                <a:latin typeface="Trebuchet MS"/>
                <a:cs typeface="Trebuchet MS"/>
              </a:rPr>
              <a:t>How</a:t>
            </a:r>
            <a:r>
              <a:rPr sz="2400" spc="-4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F3E93"/>
                </a:solidFill>
                <a:latin typeface="Trebuchet MS"/>
                <a:cs typeface="Trebuchet MS"/>
              </a:rPr>
              <a:t>do</a:t>
            </a:r>
            <a:r>
              <a:rPr sz="2400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400" spc="-60" dirty="0">
                <a:solidFill>
                  <a:srgbClr val="4F3E93"/>
                </a:solidFill>
                <a:latin typeface="Trebuchet MS"/>
                <a:cs typeface="Trebuchet MS"/>
              </a:rPr>
              <a:t>people</a:t>
            </a:r>
            <a:r>
              <a:rPr sz="24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F3E93"/>
                </a:solidFill>
                <a:latin typeface="Trebuchet MS"/>
                <a:cs typeface="Trebuchet MS"/>
              </a:rPr>
              <a:t>actually</a:t>
            </a:r>
            <a:r>
              <a:rPr sz="24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F3E93"/>
                </a:solidFill>
                <a:latin typeface="Trebuchet MS"/>
                <a:cs typeface="Trebuchet MS"/>
              </a:rPr>
              <a:t>connect</a:t>
            </a:r>
            <a:r>
              <a:rPr sz="2400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400" spc="85" dirty="0">
                <a:solidFill>
                  <a:srgbClr val="4F3E93"/>
                </a:solidFill>
                <a:latin typeface="Trebuchet MS"/>
                <a:cs typeface="Trebuchet MS"/>
              </a:rPr>
              <a:t>to</a:t>
            </a:r>
            <a:r>
              <a:rPr sz="24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rgbClr val="4F3E93"/>
                </a:solidFill>
                <a:latin typeface="Trebuchet MS"/>
                <a:cs typeface="Trebuchet MS"/>
              </a:rPr>
              <a:t>resources,</a:t>
            </a:r>
            <a:r>
              <a:rPr sz="2400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400" spc="-100" dirty="0">
                <a:solidFill>
                  <a:srgbClr val="4F3E93"/>
                </a:solidFill>
                <a:latin typeface="Trebuchet MS"/>
                <a:cs typeface="Trebuchet MS"/>
              </a:rPr>
              <a:t>and</a:t>
            </a:r>
            <a:r>
              <a:rPr sz="24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400" spc="-70" dirty="0">
                <a:solidFill>
                  <a:srgbClr val="4F3E93"/>
                </a:solidFill>
                <a:latin typeface="Trebuchet MS"/>
                <a:cs typeface="Trebuchet MS"/>
              </a:rPr>
              <a:t>where</a:t>
            </a:r>
            <a:r>
              <a:rPr sz="24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F3E93"/>
                </a:solidFill>
                <a:latin typeface="Trebuchet MS"/>
                <a:cs typeface="Trebuchet MS"/>
              </a:rPr>
              <a:t>does</a:t>
            </a:r>
            <a:r>
              <a:rPr sz="2400" spc="-4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4F3E93"/>
                </a:solidFill>
                <a:latin typeface="Trebuchet MS"/>
                <a:cs typeface="Trebuchet MS"/>
              </a:rPr>
              <a:t>the</a:t>
            </a:r>
            <a:r>
              <a:rPr sz="2400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400" spc="60" dirty="0">
                <a:solidFill>
                  <a:srgbClr val="4F3E93"/>
                </a:solidFill>
                <a:latin typeface="Trebuchet MS"/>
                <a:cs typeface="Trebuchet MS"/>
              </a:rPr>
              <a:t>process</a:t>
            </a:r>
            <a:r>
              <a:rPr sz="2400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4F3E93"/>
                </a:solidFill>
                <a:latin typeface="Trebuchet MS"/>
                <a:cs typeface="Trebuchet MS"/>
              </a:rPr>
              <a:t>break down?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227" y="329183"/>
            <a:ext cx="41636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0" dirty="0">
                <a:solidFill>
                  <a:srgbClr val="5A6D6D"/>
                </a:solidFill>
                <a:latin typeface="Verdana"/>
                <a:cs typeface="Verdana"/>
              </a:rPr>
              <a:t>TH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6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U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45" dirty="0">
                <a:solidFill>
                  <a:srgbClr val="5A6D6D"/>
                </a:solidFill>
                <a:latin typeface="Verdana"/>
                <a:cs typeface="Verdana"/>
              </a:rPr>
              <a:t>AN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3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TI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3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5A6D6D"/>
                </a:solidFill>
                <a:latin typeface="Verdana"/>
                <a:cs typeface="Verdana"/>
              </a:rPr>
              <a:t>V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30" dirty="0">
                <a:solidFill>
                  <a:srgbClr val="5A6D6D"/>
                </a:solidFill>
                <a:latin typeface="Verdana"/>
                <a:cs typeface="Verdana"/>
              </a:rPr>
              <a:t>TO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04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5A6D6D"/>
                </a:solidFill>
                <a:latin typeface="Verdana"/>
                <a:cs typeface="Verdana"/>
              </a:rPr>
              <a:t>Y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54227" y="568451"/>
            <a:ext cx="497268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5" dirty="0">
                <a:latin typeface="Arial Black"/>
                <a:cs typeface="Arial Black"/>
              </a:rPr>
              <a:t>Start</a:t>
            </a:r>
            <a:r>
              <a:rPr spc="-65" dirty="0">
                <a:latin typeface="Arial Black"/>
                <a:cs typeface="Arial Black"/>
              </a:rPr>
              <a:t> </a:t>
            </a:r>
            <a:r>
              <a:rPr spc="-140" dirty="0">
                <a:latin typeface="Arial Black"/>
                <a:cs typeface="Arial Black"/>
              </a:rPr>
              <a:t>with</a:t>
            </a:r>
            <a:r>
              <a:rPr spc="-45" dirty="0">
                <a:latin typeface="Arial Black"/>
                <a:cs typeface="Arial Black"/>
              </a:rPr>
              <a:t> </a:t>
            </a:r>
            <a:r>
              <a:rPr spc="-175" dirty="0">
                <a:latin typeface="Arial Black"/>
                <a:cs typeface="Arial Black"/>
              </a:rPr>
              <a:t>what</a:t>
            </a:r>
            <a:r>
              <a:rPr spc="-60" dirty="0">
                <a:latin typeface="Arial Black"/>
                <a:cs typeface="Arial Black"/>
              </a:rPr>
              <a:t> </a:t>
            </a:r>
            <a:r>
              <a:rPr spc="-125" dirty="0">
                <a:latin typeface="Arial Black"/>
                <a:cs typeface="Arial Black"/>
              </a:rPr>
              <a:t>already</a:t>
            </a:r>
            <a:r>
              <a:rPr spc="-55" dirty="0">
                <a:latin typeface="Arial Black"/>
                <a:cs typeface="Arial Black"/>
              </a:rPr>
              <a:t> </a:t>
            </a:r>
            <a:r>
              <a:rPr spc="-160" dirty="0">
                <a:latin typeface="Arial Black"/>
                <a:cs typeface="Arial Black"/>
              </a:rPr>
              <a:t>exists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227" y="1053591"/>
            <a:ext cx="529590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These</a:t>
            </a:r>
            <a:r>
              <a:rPr sz="1300" spc="-4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sources</a:t>
            </a:r>
            <a:r>
              <a:rPr sz="1300" spc="-5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do</a:t>
            </a:r>
            <a:r>
              <a:rPr sz="1300" spc="-5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not</a:t>
            </a:r>
            <a:r>
              <a:rPr sz="1300" spc="-5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need</a:t>
            </a:r>
            <a:r>
              <a:rPr sz="1300" spc="-5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to</a:t>
            </a:r>
            <a:r>
              <a:rPr sz="1300" spc="-5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be</a:t>
            </a:r>
            <a:r>
              <a:rPr sz="1300" spc="-4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labeled</a:t>
            </a:r>
            <a:r>
              <a:rPr sz="1300" spc="-5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5A6D6D"/>
                </a:solidFill>
                <a:latin typeface="Verdana"/>
                <a:cs typeface="Verdana"/>
              </a:rPr>
              <a:t>literacy</a:t>
            </a:r>
            <a:r>
              <a:rPr sz="1300" spc="-5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work</a:t>
            </a:r>
            <a:r>
              <a:rPr sz="1300" spc="-5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to</a:t>
            </a:r>
            <a:r>
              <a:rPr sz="1300" spc="-5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5A6D6D"/>
                </a:solidFill>
                <a:latin typeface="Verdana"/>
                <a:cs typeface="Verdana"/>
              </a:rPr>
              <a:t>matter.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3683" y="1505711"/>
            <a:ext cx="271526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5" dirty="0">
                <a:solidFill>
                  <a:srgbClr val="5A6D6D"/>
                </a:solidFill>
                <a:latin typeface="Verdana"/>
                <a:cs typeface="Verdana"/>
              </a:rPr>
              <a:t>WH</a:t>
            </a:r>
            <a:r>
              <a:rPr sz="1100" spc="-18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18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17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8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T</a:t>
            </a:r>
            <a:r>
              <a:rPr sz="1100" spc="-17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38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L</a:t>
            </a:r>
            <a:r>
              <a:rPr sz="1100" spc="-18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17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17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K:</a:t>
            </a:r>
            <a:r>
              <a:rPr sz="1100" spc="38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17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X</a:t>
            </a:r>
            <a:r>
              <a:rPr sz="1100" spc="-17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95" dirty="0">
                <a:solidFill>
                  <a:srgbClr val="5A6D6D"/>
                </a:solidFill>
                <a:latin typeface="Verdana"/>
                <a:cs typeface="Verdana"/>
              </a:rPr>
              <a:t>A</a:t>
            </a:r>
            <a:r>
              <a:rPr sz="1100" spc="-17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M</a:t>
            </a:r>
            <a:r>
              <a:rPr sz="1100" spc="-18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P</a:t>
            </a:r>
            <a:r>
              <a:rPr sz="1100" spc="-17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L</a:t>
            </a:r>
            <a:r>
              <a:rPr sz="1100" spc="-18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17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08140" y="1505711"/>
            <a:ext cx="14116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55" dirty="0">
                <a:solidFill>
                  <a:srgbClr val="5A6D6D"/>
                </a:solidFill>
                <a:latin typeface="Verdana"/>
                <a:cs typeface="Verdana"/>
              </a:rPr>
              <a:t>WH</a:t>
            </a:r>
            <a:r>
              <a:rPr sz="1100" spc="-19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3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H</a:t>
            </a:r>
            <a:r>
              <a:rPr sz="1100" spc="-19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18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L</a:t>
            </a:r>
            <a:r>
              <a:rPr sz="1100" spc="-19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-18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3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19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5A6D6D"/>
                </a:solidFill>
                <a:latin typeface="Verdana"/>
                <a:cs typeface="Verdana"/>
              </a:rPr>
              <a:t>T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83973" y="5279644"/>
            <a:ext cx="7019925" cy="693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630"/>
              </a:lnSpc>
              <a:spcBef>
                <a:spcPts val="100"/>
              </a:spcBef>
            </a:pPr>
            <a:r>
              <a:rPr sz="2200" b="1" spc="-80" dirty="0">
                <a:solidFill>
                  <a:srgbClr val="4F3E93"/>
                </a:solidFill>
                <a:latin typeface="Trebuchet MS"/>
                <a:cs typeface="Trebuchet MS"/>
              </a:rPr>
              <a:t>Reading</a:t>
            </a:r>
            <a:r>
              <a:rPr sz="2200" b="1" spc="-5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4F3E93"/>
                </a:solidFill>
                <a:latin typeface="Trebuchet MS"/>
                <a:cs typeface="Trebuchet MS"/>
              </a:rPr>
              <a:t>someone’s</a:t>
            </a:r>
            <a:r>
              <a:rPr sz="2200" b="1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200" b="1" spc="80" dirty="0">
                <a:solidFill>
                  <a:srgbClr val="4F3E93"/>
                </a:solidFill>
                <a:latin typeface="Trebuchet MS"/>
                <a:cs typeface="Trebuchet MS"/>
              </a:rPr>
              <a:t>assessment</a:t>
            </a:r>
            <a:r>
              <a:rPr sz="2200" b="1" spc="-4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200" b="1" spc="245" dirty="0">
                <a:solidFill>
                  <a:srgbClr val="4F3E93"/>
                </a:solidFill>
                <a:latin typeface="Trebuchet MS"/>
                <a:cs typeface="Trebuchet MS"/>
              </a:rPr>
              <a:t>tells</a:t>
            </a:r>
            <a:r>
              <a:rPr sz="2200" b="1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4F3E93"/>
                </a:solidFill>
                <a:latin typeface="Trebuchet MS"/>
                <a:cs typeface="Trebuchet MS"/>
              </a:rPr>
              <a:t>you</a:t>
            </a:r>
            <a:r>
              <a:rPr sz="2200" b="1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200" b="1" spc="-10" dirty="0">
                <a:solidFill>
                  <a:srgbClr val="4F3E93"/>
                </a:solidFill>
                <a:latin typeface="Trebuchet MS"/>
                <a:cs typeface="Trebuchet MS"/>
              </a:rPr>
              <a:t>something.</a:t>
            </a:r>
            <a:endParaRPr sz="2200">
              <a:latin typeface="Trebuchet MS"/>
              <a:cs typeface="Trebuchet MS"/>
            </a:endParaRPr>
          </a:p>
          <a:p>
            <a:pPr marL="1270" algn="ctr">
              <a:lnSpc>
                <a:spcPts val="2630"/>
              </a:lnSpc>
            </a:pPr>
            <a:r>
              <a:rPr sz="2200" b="1" dirty="0">
                <a:solidFill>
                  <a:srgbClr val="4F3E93"/>
                </a:solidFill>
                <a:latin typeface="Trebuchet MS"/>
                <a:cs typeface="Trebuchet MS"/>
              </a:rPr>
              <a:t>Asking</a:t>
            </a:r>
            <a:r>
              <a:rPr sz="2200" b="1" spc="-60" dirty="0">
                <a:solidFill>
                  <a:srgbClr val="4F3E93"/>
                </a:solidFill>
                <a:latin typeface="Trebuchet MS"/>
                <a:cs typeface="Trebuchet MS"/>
              </a:rPr>
              <a:t> them</a:t>
            </a:r>
            <a:r>
              <a:rPr sz="2200" b="1" spc="-5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4F3E93"/>
                </a:solidFill>
                <a:latin typeface="Trebuchet MS"/>
                <a:cs typeface="Trebuchet MS"/>
              </a:rPr>
              <a:t>about</a:t>
            </a:r>
            <a:r>
              <a:rPr sz="2200" b="1" spc="-6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4F3E93"/>
                </a:solidFill>
                <a:latin typeface="Trebuchet MS"/>
                <a:cs typeface="Trebuchet MS"/>
              </a:rPr>
              <a:t>it</a:t>
            </a:r>
            <a:r>
              <a:rPr sz="2200" b="1" spc="-6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200" b="1" spc="160" dirty="0">
                <a:solidFill>
                  <a:srgbClr val="4F3E93"/>
                </a:solidFill>
                <a:latin typeface="Trebuchet MS"/>
                <a:cs typeface="Trebuchet MS"/>
              </a:rPr>
              <a:t>starts</a:t>
            </a:r>
            <a:r>
              <a:rPr sz="2200" b="1" spc="-6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200" b="1" spc="-10" dirty="0">
                <a:solidFill>
                  <a:srgbClr val="4F3E93"/>
                </a:solidFill>
                <a:latin typeface="Trebuchet MS"/>
                <a:cs typeface="Trebuchet MS"/>
              </a:rPr>
              <a:t>something.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829800" y="256031"/>
            <a:ext cx="1783080" cy="384175"/>
          </a:xfrm>
          <a:custGeom>
            <a:avLst/>
            <a:gdLst/>
            <a:ahLst/>
            <a:cxnLst/>
            <a:rect l="l" t="t" r="r" b="b"/>
            <a:pathLst>
              <a:path w="1783079" h="384175">
                <a:moveTo>
                  <a:pt x="1591057" y="0"/>
                </a:moveTo>
                <a:lnTo>
                  <a:pt x="192024" y="0"/>
                </a:lnTo>
                <a:lnTo>
                  <a:pt x="147994" y="5071"/>
                </a:lnTo>
                <a:lnTo>
                  <a:pt x="107576" y="19517"/>
                </a:lnTo>
                <a:lnTo>
                  <a:pt x="71922" y="42185"/>
                </a:lnTo>
                <a:lnTo>
                  <a:pt x="42185" y="71923"/>
                </a:lnTo>
                <a:lnTo>
                  <a:pt x="19517" y="107577"/>
                </a:lnTo>
                <a:lnTo>
                  <a:pt x="5071" y="147995"/>
                </a:lnTo>
                <a:lnTo>
                  <a:pt x="0" y="192022"/>
                </a:lnTo>
                <a:lnTo>
                  <a:pt x="5071" y="236052"/>
                </a:lnTo>
                <a:lnTo>
                  <a:pt x="19517" y="276470"/>
                </a:lnTo>
                <a:lnTo>
                  <a:pt x="42185" y="312124"/>
                </a:lnTo>
                <a:lnTo>
                  <a:pt x="71922" y="341862"/>
                </a:lnTo>
                <a:lnTo>
                  <a:pt x="107576" y="364530"/>
                </a:lnTo>
                <a:lnTo>
                  <a:pt x="147994" y="378976"/>
                </a:lnTo>
                <a:lnTo>
                  <a:pt x="192024" y="384048"/>
                </a:lnTo>
                <a:lnTo>
                  <a:pt x="1591055" y="384050"/>
                </a:lnTo>
                <a:lnTo>
                  <a:pt x="1635085" y="378979"/>
                </a:lnTo>
                <a:lnTo>
                  <a:pt x="1675503" y="364532"/>
                </a:lnTo>
                <a:lnTo>
                  <a:pt x="1711156" y="341864"/>
                </a:lnTo>
                <a:lnTo>
                  <a:pt x="1740894" y="312127"/>
                </a:lnTo>
                <a:lnTo>
                  <a:pt x="1763562" y="276473"/>
                </a:lnTo>
                <a:lnTo>
                  <a:pt x="1778008" y="236054"/>
                </a:lnTo>
                <a:lnTo>
                  <a:pt x="1783079" y="192025"/>
                </a:lnTo>
                <a:lnTo>
                  <a:pt x="1778009" y="147995"/>
                </a:lnTo>
                <a:lnTo>
                  <a:pt x="1763563" y="107577"/>
                </a:lnTo>
                <a:lnTo>
                  <a:pt x="1740895" y="71923"/>
                </a:lnTo>
                <a:lnTo>
                  <a:pt x="1711158" y="42185"/>
                </a:lnTo>
                <a:lnTo>
                  <a:pt x="1675504" y="19517"/>
                </a:lnTo>
                <a:lnTo>
                  <a:pt x="1635086" y="5071"/>
                </a:lnTo>
                <a:lnTo>
                  <a:pt x="1591057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61403" y="341376"/>
            <a:ext cx="15138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4F3E93"/>
                </a:solidFill>
                <a:latin typeface="Arial Black"/>
                <a:cs typeface="Arial Black"/>
              </a:rPr>
              <a:t>IN</a:t>
            </a:r>
            <a:r>
              <a:rPr sz="1100" spc="-3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4F3E93"/>
                </a:solidFill>
                <a:latin typeface="Arial Black"/>
                <a:cs typeface="Arial Black"/>
              </a:rPr>
              <a:t>THE</a:t>
            </a:r>
            <a:r>
              <a:rPr sz="1100" spc="-2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4F3E93"/>
                </a:solidFill>
                <a:latin typeface="Arial Black"/>
                <a:cs typeface="Arial Black"/>
              </a:rPr>
              <a:t>INVENTORY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86383" y="1828800"/>
            <a:ext cx="5486400" cy="402590"/>
          </a:xfrm>
          <a:custGeom>
            <a:avLst/>
            <a:gdLst/>
            <a:ahLst/>
            <a:cxnLst/>
            <a:rect l="l" t="t" r="r" b="b"/>
            <a:pathLst>
              <a:path w="5486400" h="402589">
                <a:moveTo>
                  <a:pt x="5458235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3"/>
                </a:lnTo>
                <a:lnTo>
                  <a:pt x="0" y="374172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6"/>
                </a:lnTo>
                <a:lnTo>
                  <a:pt x="5458235" y="402336"/>
                </a:lnTo>
                <a:lnTo>
                  <a:pt x="5469198" y="400122"/>
                </a:lnTo>
                <a:lnTo>
                  <a:pt x="5478150" y="394086"/>
                </a:lnTo>
                <a:lnTo>
                  <a:pt x="5484186" y="385134"/>
                </a:lnTo>
                <a:lnTo>
                  <a:pt x="5486400" y="374172"/>
                </a:lnTo>
                <a:lnTo>
                  <a:pt x="5486400" y="28163"/>
                </a:lnTo>
                <a:lnTo>
                  <a:pt x="5484186" y="17201"/>
                </a:lnTo>
                <a:lnTo>
                  <a:pt x="5478150" y="8249"/>
                </a:lnTo>
                <a:lnTo>
                  <a:pt x="5469198" y="2213"/>
                </a:lnTo>
                <a:lnTo>
                  <a:pt x="5458235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74852" y="1900428"/>
            <a:ext cx="33820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Community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Needs</a:t>
            </a:r>
            <a:r>
              <a:rPr sz="14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Assessments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41059" y="1680971"/>
            <a:ext cx="120650" cy="335407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000" spc="25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2000" spc="25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000" spc="25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000" spc="25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000" spc="25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000" spc="25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340"/>
              </a:spcBef>
            </a:pPr>
            <a:r>
              <a:rPr sz="2000" spc="25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720840" y="1828800"/>
            <a:ext cx="4681855" cy="402590"/>
          </a:xfrm>
          <a:custGeom>
            <a:avLst/>
            <a:gdLst/>
            <a:ahLst/>
            <a:cxnLst/>
            <a:rect l="l" t="t" r="r" b="b"/>
            <a:pathLst>
              <a:path w="4681855" h="402589">
                <a:moveTo>
                  <a:pt x="4653561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4"/>
                </a:lnTo>
                <a:lnTo>
                  <a:pt x="0" y="374171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6"/>
                </a:lnTo>
                <a:lnTo>
                  <a:pt x="4653561" y="402336"/>
                </a:lnTo>
                <a:lnTo>
                  <a:pt x="4664525" y="400122"/>
                </a:lnTo>
                <a:lnTo>
                  <a:pt x="4673478" y="394086"/>
                </a:lnTo>
                <a:lnTo>
                  <a:pt x="4679514" y="385134"/>
                </a:lnTo>
                <a:lnTo>
                  <a:pt x="4681728" y="374171"/>
                </a:lnTo>
                <a:lnTo>
                  <a:pt x="4681728" y="28164"/>
                </a:lnTo>
                <a:lnTo>
                  <a:pt x="4679514" y="17201"/>
                </a:lnTo>
                <a:lnTo>
                  <a:pt x="4673478" y="8249"/>
                </a:lnTo>
                <a:lnTo>
                  <a:pt x="4664525" y="2213"/>
                </a:lnTo>
                <a:lnTo>
                  <a:pt x="4653561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909307" y="1900428"/>
            <a:ext cx="17094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0" dirty="0">
                <a:solidFill>
                  <a:srgbClr val="4F3E93"/>
                </a:solidFill>
                <a:latin typeface="Arial Black"/>
                <a:cs typeface="Arial Black"/>
              </a:rPr>
              <a:t>Nonprofit</a:t>
            </a:r>
            <a:r>
              <a:rPr sz="1400" spc="-4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80" dirty="0">
                <a:solidFill>
                  <a:srgbClr val="4F3E93"/>
                </a:solidFill>
                <a:latin typeface="Arial Black"/>
                <a:cs typeface="Arial Black"/>
              </a:rPr>
              <a:t>hospitals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86383" y="2304288"/>
            <a:ext cx="5486400" cy="402590"/>
          </a:xfrm>
          <a:custGeom>
            <a:avLst/>
            <a:gdLst/>
            <a:ahLst/>
            <a:cxnLst/>
            <a:rect l="l" t="t" r="r" b="b"/>
            <a:pathLst>
              <a:path w="5486400" h="402589">
                <a:moveTo>
                  <a:pt x="5458235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3"/>
                </a:lnTo>
                <a:lnTo>
                  <a:pt x="0" y="374172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6"/>
                </a:lnTo>
                <a:lnTo>
                  <a:pt x="5458235" y="402336"/>
                </a:lnTo>
                <a:lnTo>
                  <a:pt x="5469198" y="400122"/>
                </a:lnTo>
                <a:lnTo>
                  <a:pt x="5478150" y="394086"/>
                </a:lnTo>
                <a:lnTo>
                  <a:pt x="5484186" y="385134"/>
                </a:lnTo>
                <a:lnTo>
                  <a:pt x="5486400" y="374172"/>
                </a:lnTo>
                <a:lnTo>
                  <a:pt x="5486400" y="28163"/>
                </a:lnTo>
                <a:lnTo>
                  <a:pt x="5484186" y="17201"/>
                </a:lnTo>
                <a:lnTo>
                  <a:pt x="5478150" y="8249"/>
                </a:lnTo>
                <a:lnTo>
                  <a:pt x="5469198" y="2213"/>
                </a:lnTo>
                <a:lnTo>
                  <a:pt x="5458235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74852" y="2375915"/>
            <a:ext cx="34093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Community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needs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assessments</a:t>
            </a:r>
            <a:r>
              <a:rPr sz="14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(CSBG)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720840" y="2304288"/>
            <a:ext cx="4681855" cy="402590"/>
          </a:xfrm>
          <a:custGeom>
            <a:avLst/>
            <a:gdLst/>
            <a:ahLst/>
            <a:cxnLst/>
            <a:rect l="l" t="t" r="r" b="b"/>
            <a:pathLst>
              <a:path w="4681855" h="402589">
                <a:moveTo>
                  <a:pt x="4653561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4"/>
                </a:lnTo>
                <a:lnTo>
                  <a:pt x="0" y="374171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6"/>
                </a:lnTo>
                <a:lnTo>
                  <a:pt x="4653561" y="402336"/>
                </a:lnTo>
                <a:lnTo>
                  <a:pt x="4664525" y="400122"/>
                </a:lnTo>
                <a:lnTo>
                  <a:pt x="4673478" y="394086"/>
                </a:lnTo>
                <a:lnTo>
                  <a:pt x="4679514" y="385134"/>
                </a:lnTo>
                <a:lnTo>
                  <a:pt x="4681728" y="374171"/>
                </a:lnTo>
                <a:lnTo>
                  <a:pt x="4681728" y="28164"/>
                </a:lnTo>
                <a:lnTo>
                  <a:pt x="4679514" y="17201"/>
                </a:lnTo>
                <a:lnTo>
                  <a:pt x="4673478" y="8249"/>
                </a:lnTo>
                <a:lnTo>
                  <a:pt x="4664525" y="2213"/>
                </a:lnTo>
                <a:lnTo>
                  <a:pt x="4653561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909307" y="2375915"/>
            <a:ext cx="24485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0" dirty="0">
                <a:solidFill>
                  <a:srgbClr val="4F3E93"/>
                </a:solidFill>
                <a:latin typeface="Arial Black"/>
                <a:cs typeface="Arial Black"/>
              </a:rPr>
              <a:t>Community</a:t>
            </a:r>
            <a:r>
              <a:rPr sz="1400" spc="-6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95" dirty="0">
                <a:solidFill>
                  <a:srgbClr val="4F3E93"/>
                </a:solidFill>
                <a:latin typeface="Arial Black"/>
                <a:cs typeface="Arial Black"/>
              </a:rPr>
              <a:t>action</a:t>
            </a:r>
            <a:r>
              <a:rPr sz="1400" spc="-6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95" dirty="0">
                <a:solidFill>
                  <a:srgbClr val="4F3E93"/>
                </a:solidFill>
                <a:latin typeface="Arial Black"/>
                <a:cs typeface="Arial Black"/>
              </a:rPr>
              <a:t>agencies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86383" y="2779776"/>
            <a:ext cx="5486400" cy="402590"/>
          </a:xfrm>
          <a:custGeom>
            <a:avLst/>
            <a:gdLst/>
            <a:ahLst/>
            <a:cxnLst/>
            <a:rect l="l" t="t" r="r" b="b"/>
            <a:pathLst>
              <a:path w="5486400" h="402589">
                <a:moveTo>
                  <a:pt x="5458235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3"/>
                </a:lnTo>
                <a:lnTo>
                  <a:pt x="0" y="374172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6"/>
                </a:lnTo>
                <a:lnTo>
                  <a:pt x="5458235" y="402336"/>
                </a:lnTo>
                <a:lnTo>
                  <a:pt x="5469198" y="400122"/>
                </a:lnTo>
                <a:lnTo>
                  <a:pt x="5478150" y="394086"/>
                </a:lnTo>
                <a:lnTo>
                  <a:pt x="5484186" y="385134"/>
                </a:lnTo>
                <a:lnTo>
                  <a:pt x="5486400" y="374172"/>
                </a:lnTo>
                <a:lnTo>
                  <a:pt x="5486400" y="28163"/>
                </a:lnTo>
                <a:lnTo>
                  <a:pt x="5484186" y="17201"/>
                </a:lnTo>
                <a:lnTo>
                  <a:pt x="5478150" y="8249"/>
                </a:lnTo>
                <a:lnTo>
                  <a:pt x="5469198" y="2213"/>
                </a:lnTo>
                <a:lnTo>
                  <a:pt x="5458235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74852" y="2851403"/>
            <a:ext cx="52393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Public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data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Verdana"/>
                <a:cs typeface="Verdana"/>
              </a:rPr>
              <a:t>sources,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0" dirty="0">
                <a:solidFill>
                  <a:srgbClr val="FFFFFF"/>
                </a:solidFill>
                <a:latin typeface="Verdana"/>
                <a:cs typeface="Verdana"/>
              </a:rPr>
              <a:t>e.g.,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OASIS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County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Health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Rankings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720840" y="2779776"/>
            <a:ext cx="4681855" cy="402590"/>
          </a:xfrm>
          <a:custGeom>
            <a:avLst/>
            <a:gdLst/>
            <a:ahLst/>
            <a:cxnLst/>
            <a:rect l="l" t="t" r="r" b="b"/>
            <a:pathLst>
              <a:path w="4681855" h="402589">
                <a:moveTo>
                  <a:pt x="4653561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4"/>
                </a:lnTo>
                <a:lnTo>
                  <a:pt x="0" y="374171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6"/>
                </a:lnTo>
                <a:lnTo>
                  <a:pt x="4653561" y="402336"/>
                </a:lnTo>
                <a:lnTo>
                  <a:pt x="4664525" y="400122"/>
                </a:lnTo>
                <a:lnTo>
                  <a:pt x="4673478" y="394086"/>
                </a:lnTo>
                <a:lnTo>
                  <a:pt x="4679514" y="385134"/>
                </a:lnTo>
                <a:lnTo>
                  <a:pt x="4681728" y="374171"/>
                </a:lnTo>
                <a:lnTo>
                  <a:pt x="4681728" y="28164"/>
                </a:lnTo>
                <a:lnTo>
                  <a:pt x="4679514" y="17201"/>
                </a:lnTo>
                <a:lnTo>
                  <a:pt x="4673478" y="8249"/>
                </a:lnTo>
                <a:lnTo>
                  <a:pt x="4664525" y="2213"/>
                </a:lnTo>
                <a:lnTo>
                  <a:pt x="4653561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909307" y="2851403"/>
            <a:ext cx="25444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0" dirty="0">
                <a:solidFill>
                  <a:srgbClr val="4F3E93"/>
                </a:solidFill>
                <a:latin typeface="Arial Black"/>
                <a:cs typeface="Arial Black"/>
              </a:rPr>
              <a:t>Public</a:t>
            </a:r>
            <a:r>
              <a:rPr sz="1400" spc="-7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114" dirty="0">
                <a:solidFill>
                  <a:srgbClr val="4F3E93"/>
                </a:solidFill>
                <a:latin typeface="Arial Black"/>
                <a:cs typeface="Arial Black"/>
              </a:rPr>
              <a:t>agencies</a:t>
            </a:r>
            <a:r>
              <a:rPr sz="1400" spc="-7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4F3E93"/>
                </a:solidFill>
                <a:latin typeface="Arial Black"/>
                <a:cs typeface="Arial Black"/>
              </a:rPr>
              <a:t>and</a:t>
            </a:r>
            <a:r>
              <a:rPr sz="1400" spc="-8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75" dirty="0">
                <a:solidFill>
                  <a:srgbClr val="4F3E93"/>
                </a:solidFill>
                <a:latin typeface="Arial Black"/>
                <a:cs typeface="Arial Black"/>
              </a:rPr>
              <a:t>partners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86383" y="3255264"/>
            <a:ext cx="5486400" cy="402590"/>
          </a:xfrm>
          <a:custGeom>
            <a:avLst/>
            <a:gdLst/>
            <a:ahLst/>
            <a:cxnLst/>
            <a:rect l="l" t="t" r="r" b="b"/>
            <a:pathLst>
              <a:path w="5486400" h="402589">
                <a:moveTo>
                  <a:pt x="5458235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3"/>
                </a:lnTo>
                <a:lnTo>
                  <a:pt x="0" y="374172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6"/>
                </a:lnTo>
                <a:lnTo>
                  <a:pt x="5458235" y="402336"/>
                </a:lnTo>
                <a:lnTo>
                  <a:pt x="5469198" y="400122"/>
                </a:lnTo>
                <a:lnTo>
                  <a:pt x="5478150" y="394086"/>
                </a:lnTo>
                <a:lnTo>
                  <a:pt x="5484186" y="385134"/>
                </a:lnTo>
                <a:lnTo>
                  <a:pt x="5486400" y="374172"/>
                </a:lnTo>
                <a:lnTo>
                  <a:pt x="5486400" y="28163"/>
                </a:lnTo>
                <a:lnTo>
                  <a:pt x="5484186" y="17201"/>
                </a:lnTo>
                <a:lnTo>
                  <a:pt x="5478150" y="8249"/>
                </a:lnTo>
                <a:lnTo>
                  <a:pt x="5469198" y="2213"/>
                </a:lnTo>
                <a:lnTo>
                  <a:pt x="5458235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974852" y="3326891"/>
            <a:ext cx="33013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Local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comprehensive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CDBG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plans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720840" y="3255264"/>
            <a:ext cx="4681855" cy="402590"/>
          </a:xfrm>
          <a:custGeom>
            <a:avLst/>
            <a:gdLst/>
            <a:ahLst/>
            <a:cxnLst/>
            <a:rect l="l" t="t" r="r" b="b"/>
            <a:pathLst>
              <a:path w="4681855" h="402589">
                <a:moveTo>
                  <a:pt x="4653561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4"/>
                </a:lnTo>
                <a:lnTo>
                  <a:pt x="0" y="374171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6"/>
                </a:lnTo>
                <a:lnTo>
                  <a:pt x="4653561" y="402336"/>
                </a:lnTo>
                <a:lnTo>
                  <a:pt x="4664525" y="400122"/>
                </a:lnTo>
                <a:lnTo>
                  <a:pt x="4673478" y="394086"/>
                </a:lnTo>
                <a:lnTo>
                  <a:pt x="4679514" y="385134"/>
                </a:lnTo>
                <a:lnTo>
                  <a:pt x="4681728" y="374171"/>
                </a:lnTo>
                <a:lnTo>
                  <a:pt x="4681728" y="28164"/>
                </a:lnTo>
                <a:lnTo>
                  <a:pt x="4679514" y="17201"/>
                </a:lnTo>
                <a:lnTo>
                  <a:pt x="4673478" y="8249"/>
                </a:lnTo>
                <a:lnTo>
                  <a:pt x="4664525" y="2213"/>
                </a:lnTo>
                <a:lnTo>
                  <a:pt x="4653561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909307" y="3326891"/>
            <a:ext cx="25908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0" dirty="0">
                <a:solidFill>
                  <a:srgbClr val="4F3E93"/>
                </a:solidFill>
                <a:latin typeface="Arial Black"/>
                <a:cs typeface="Arial Black"/>
              </a:rPr>
              <a:t>City</a:t>
            </a:r>
            <a:r>
              <a:rPr sz="1400" spc="-85" dirty="0">
                <a:solidFill>
                  <a:srgbClr val="4F3E93"/>
                </a:solidFill>
                <a:latin typeface="Arial Black"/>
                <a:cs typeface="Arial Black"/>
              </a:rPr>
              <a:t> and</a:t>
            </a:r>
            <a:r>
              <a:rPr sz="1400" spc="-7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95" dirty="0">
                <a:solidFill>
                  <a:srgbClr val="4F3E93"/>
                </a:solidFill>
                <a:latin typeface="Arial Black"/>
                <a:cs typeface="Arial Black"/>
              </a:rPr>
              <a:t>county</a:t>
            </a:r>
            <a:r>
              <a:rPr sz="1400" spc="-85" dirty="0">
                <a:solidFill>
                  <a:srgbClr val="4F3E93"/>
                </a:solidFill>
                <a:latin typeface="Arial Black"/>
                <a:cs typeface="Arial Black"/>
              </a:rPr>
              <a:t> governments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86383" y="3730752"/>
            <a:ext cx="5486400" cy="402590"/>
          </a:xfrm>
          <a:custGeom>
            <a:avLst/>
            <a:gdLst/>
            <a:ahLst/>
            <a:cxnLst/>
            <a:rect l="l" t="t" r="r" b="b"/>
            <a:pathLst>
              <a:path w="5486400" h="402589">
                <a:moveTo>
                  <a:pt x="5458235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3"/>
                </a:lnTo>
                <a:lnTo>
                  <a:pt x="0" y="374172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6"/>
                </a:lnTo>
                <a:lnTo>
                  <a:pt x="5458235" y="402336"/>
                </a:lnTo>
                <a:lnTo>
                  <a:pt x="5469198" y="400122"/>
                </a:lnTo>
                <a:lnTo>
                  <a:pt x="5478150" y="394086"/>
                </a:lnTo>
                <a:lnTo>
                  <a:pt x="5484186" y="385134"/>
                </a:lnTo>
                <a:lnTo>
                  <a:pt x="5486400" y="374172"/>
                </a:lnTo>
                <a:lnTo>
                  <a:pt x="5486400" y="28163"/>
                </a:lnTo>
                <a:lnTo>
                  <a:pt x="5484186" y="17201"/>
                </a:lnTo>
                <a:lnTo>
                  <a:pt x="5478150" y="8249"/>
                </a:lnTo>
                <a:lnTo>
                  <a:pt x="5469198" y="2213"/>
                </a:lnTo>
                <a:lnTo>
                  <a:pt x="5458235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974852" y="3802379"/>
            <a:ext cx="31654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Strategic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plans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other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local</a:t>
            </a:r>
            <a:r>
              <a:rPr sz="14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plans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720840" y="3730752"/>
            <a:ext cx="4681855" cy="402590"/>
          </a:xfrm>
          <a:custGeom>
            <a:avLst/>
            <a:gdLst/>
            <a:ahLst/>
            <a:cxnLst/>
            <a:rect l="l" t="t" r="r" b="b"/>
            <a:pathLst>
              <a:path w="4681855" h="402589">
                <a:moveTo>
                  <a:pt x="4653561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4"/>
                </a:lnTo>
                <a:lnTo>
                  <a:pt x="0" y="374171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6"/>
                </a:lnTo>
                <a:lnTo>
                  <a:pt x="4653561" y="402336"/>
                </a:lnTo>
                <a:lnTo>
                  <a:pt x="4664525" y="400122"/>
                </a:lnTo>
                <a:lnTo>
                  <a:pt x="4673478" y="394086"/>
                </a:lnTo>
                <a:lnTo>
                  <a:pt x="4679514" y="385134"/>
                </a:lnTo>
                <a:lnTo>
                  <a:pt x="4681728" y="374171"/>
                </a:lnTo>
                <a:lnTo>
                  <a:pt x="4681728" y="28164"/>
                </a:lnTo>
                <a:lnTo>
                  <a:pt x="4679514" y="17201"/>
                </a:lnTo>
                <a:lnTo>
                  <a:pt x="4673478" y="8249"/>
                </a:lnTo>
                <a:lnTo>
                  <a:pt x="4664525" y="2213"/>
                </a:lnTo>
                <a:lnTo>
                  <a:pt x="4653561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909307" y="3802379"/>
            <a:ext cx="30435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14" dirty="0">
                <a:solidFill>
                  <a:srgbClr val="4F3E93"/>
                </a:solidFill>
                <a:latin typeface="Arial Black"/>
                <a:cs typeface="Arial Black"/>
              </a:rPr>
              <a:t>The</a:t>
            </a:r>
            <a:r>
              <a:rPr sz="1400" spc="-8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4F3E93"/>
                </a:solidFill>
                <a:latin typeface="Arial Black"/>
                <a:cs typeface="Arial Black"/>
              </a:rPr>
              <a:t>organizations</a:t>
            </a:r>
            <a:r>
              <a:rPr sz="1400" spc="-6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95" dirty="0">
                <a:solidFill>
                  <a:srgbClr val="4F3E93"/>
                </a:solidFill>
                <a:latin typeface="Arial Black"/>
                <a:cs typeface="Arial Black"/>
              </a:rPr>
              <a:t>that</a:t>
            </a:r>
            <a:r>
              <a:rPr sz="1400" spc="-5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105" dirty="0">
                <a:solidFill>
                  <a:srgbClr val="4F3E93"/>
                </a:solidFill>
                <a:latin typeface="Arial Black"/>
                <a:cs typeface="Arial Black"/>
              </a:rPr>
              <a:t>wrote</a:t>
            </a:r>
            <a:r>
              <a:rPr sz="1400" spc="-7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40" dirty="0">
                <a:solidFill>
                  <a:srgbClr val="4F3E93"/>
                </a:solidFill>
                <a:latin typeface="Arial Black"/>
                <a:cs typeface="Arial Black"/>
              </a:rPr>
              <a:t>them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86383" y="4206240"/>
            <a:ext cx="5486400" cy="402590"/>
          </a:xfrm>
          <a:custGeom>
            <a:avLst/>
            <a:gdLst/>
            <a:ahLst/>
            <a:cxnLst/>
            <a:rect l="l" t="t" r="r" b="b"/>
            <a:pathLst>
              <a:path w="5486400" h="402589">
                <a:moveTo>
                  <a:pt x="5458235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3"/>
                </a:lnTo>
                <a:lnTo>
                  <a:pt x="0" y="374172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6"/>
                </a:lnTo>
                <a:lnTo>
                  <a:pt x="5458235" y="402336"/>
                </a:lnTo>
                <a:lnTo>
                  <a:pt x="5469198" y="400122"/>
                </a:lnTo>
                <a:lnTo>
                  <a:pt x="5478150" y="394086"/>
                </a:lnTo>
                <a:lnTo>
                  <a:pt x="5484186" y="385134"/>
                </a:lnTo>
                <a:lnTo>
                  <a:pt x="5486400" y="374172"/>
                </a:lnTo>
                <a:lnTo>
                  <a:pt x="5486400" y="28163"/>
                </a:lnTo>
                <a:lnTo>
                  <a:pt x="5484186" y="17201"/>
                </a:lnTo>
                <a:lnTo>
                  <a:pt x="5478150" y="8249"/>
                </a:lnTo>
                <a:lnTo>
                  <a:pt x="5469198" y="2213"/>
                </a:lnTo>
                <a:lnTo>
                  <a:pt x="5458235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974852" y="4277867"/>
            <a:ext cx="42341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Practitioner</a:t>
            </a:r>
            <a:r>
              <a:rPr sz="14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Verdana"/>
                <a:cs typeface="Verdana"/>
              </a:rPr>
              <a:t>experience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coalition</a:t>
            </a:r>
            <a:r>
              <a:rPr sz="14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discussions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720840" y="4206240"/>
            <a:ext cx="4681855" cy="402590"/>
          </a:xfrm>
          <a:custGeom>
            <a:avLst/>
            <a:gdLst/>
            <a:ahLst/>
            <a:cxnLst/>
            <a:rect l="l" t="t" r="r" b="b"/>
            <a:pathLst>
              <a:path w="4681855" h="402589">
                <a:moveTo>
                  <a:pt x="4653561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4"/>
                </a:lnTo>
                <a:lnTo>
                  <a:pt x="0" y="374171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6"/>
                </a:lnTo>
                <a:lnTo>
                  <a:pt x="4653561" y="402336"/>
                </a:lnTo>
                <a:lnTo>
                  <a:pt x="4664525" y="400122"/>
                </a:lnTo>
                <a:lnTo>
                  <a:pt x="4673478" y="394086"/>
                </a:lnTo>
                <a:lnTo>
                  <a:pt x="4679514" y="385134"/>
                </a:lnTo>
                <a:lnTo>
                  <a:pt x="4681728" y="374171"/>
                </a:lnTo>
                <a:lnTo>
                  <a:pt x="4681728" y="28164"/>
                </a:lnTo>
                <a:lnTo>
                  <a:pt x="4679514" y="17201"/>
                </a:lnTo>
                <a:lnTo>
                  <a:pt x="4673478" y="8249"/>
                </a:lnTo>
                <a:lnTo>
                  <a:pt x="4664525" y="2213"/>
                </a:lnTo>
                <a:lnTo>
                  <a:pt x="4653561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909307" y="4277867"/>
            <a:ext cx="25044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14" dirty="0">
                <a:solidFill>
                  <a:srgbClr val="4F3E93"/>
                </a:solidFill>
                <a:latin typeface="Arial Black"/>
                <a:cs typeface="Arial Black"/>
              </a:rPr>
              <a:t>Partners</a:t>
            </a:r>
            <a:r>
              <a:rPr sz="1400" spc="-6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95" dirty="0">
                <a:solidFill>
                  <a:srgbClr val="4F3E93"/>
                </a:solidFill>
                <a:latin typeface="Arial Black"/>
                <a:cs typeface="Arial Black"/>
              </a:rPr>
              <a:t>already</a:t>
            </a:r>
            <a:r>
              <a:rPr sz="1400" spc="-7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110" dirty="0">
                <a:solidFill>
                  <a:srgbClr val="4F3E93"/>
                </a:solidFill>
                <a:latin typeface="Arial Black"/>
                <a:cs typeface="Arial Black"/>
              </a:rPr>
              <a:t>at</a:t>
            </a:r>
            <a:r>
              <a:rPr sz="1400" spc="-5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90" dirty="0">
                <a:solidFill>
                  <a:srgbClr val="4F3E93"/>
                </a:solidFill>
                <a:latin typeface="Arial Black"/>
                <a:cs typeface="Arial Black"/>
              </a:rPr>
              <a:t>the</a:t>
            </a:r>
            <a:r>
              <a:rPr sz="1400" spc="-7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400" spc="-35" dirty="0">
                <a:solidFill>
                  <a:srgbClr val="4F3E93"/>
                </a:solidFill>
                <a:latin typeface="Arial Black"/>
                <a:cs typeface="Arial Black"/>
              </a:rPr>
              <a:t>table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86383" y="4681726"/>
            <a:ext cx="5486400" cy="402590"/>
          </a:xfrm>
          <a:custGeom>
            <a:avLst/>
            <a:gdLst/>
            <a:ahLst/>
            <a:cxnLst/>
            <a:rect l="l" t="t" r="r" b="b"/>
            <a:pathLst>
              <a:path w="5486400" h="402589">
                <a:moveTo>
                  <a:pt x="5458235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3"/>
                </a:lnTo>
                <a:lnTo>
                  <a:pt x="0" y="374172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5"/>
                </a:lnTo>
                <a:lnTo>
                  <a:pt x="5458235" y="402335"/>
                </a:lnTo>
                <a:lnTo>
                  <a:pt x="5469198" y="400122"/>
                </a:lnTo>
                <a:lnTo>
                  <a:pt x="5478150" y="394086"/>
                </a:lnTo>
                <a:lnTo>
                  <a:pt x="5484186" y="385134"/>
                </a:lnTo>
                <a:lnTo>
                  <a:pt x="5486400" y="374172"/>
                </a:lnTo>
                <a:lnTo>
                  <a:pt x="5486400" y="28163"/>
                </a:lnTo>
                <a:lnTo>
                  <a:pt x="5484186" y="17201"/>
                </a:lnTo>
                <a:lnTo>
                  <a:pt x="5478150" y="8249"/>
                </a:lnTo>
                <a:lnTo>
                  <a:pt x="5469198" y="2213"/>
                </a:lnTo>
                <a:lnTo>
                  <a:pt x="5458235" y="0"/>
                </a:lnTo>
                <a:close/>
              </a:path>
            </a:pathLst>
          </a:custGeom>
          <a:solidFill>
            <a:srgbClr val="9A6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974852" y="4753355"/>
            <a:ext cx="31349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Family</a:t>
            </a:r>
            <a:r>
              <a:rPr sz="14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Verdana"/>
                <a:cs typeface="Verdana"/>
              </a:rPr>
              <a:t>community</a:t>
            </a:r>
            <a:r>
              <a:rPr sz="14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perspectives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720840" y="4681726"/>
            <a:ext cx="4681855" cy="402590"/>
          </a:xfrm>
          <a:custGeom>
            <a:avLst/>
            <a:gdLst/>
            <a:ahLst/>
            <a:cxnLst/>
            <a:rect l="l" t="t" r="r" b="b"/>
            <a:pathLst>
              <a:path w="4681855" h="402589">
                <a:moveTo>
                  <a:pt x="4653561" y="0"/>
                </a:moveTo>
                <a:lnTo>
                  <a:pt x="28164" y="0"/>
                </a:lnTo>
                <a:lnTo>
                  <a:pt x="17201" y="2213"/>
                </a:lnTo>
                <a:lnTo>
                  <a:pt x="8249" y="8249"/>
                </a:lnTo>
                <a:lnTo>
                  <a:pt x="2213" y="17201"/>
                </a:lnTo>
                <a:lnTo>
                  <a:pt x="0" y="28164"/>
                </a:lnTo>
                <a:lnTo>
                  <a:pt x="0" y="374171"/>
                </a:lnTo>
                <a:lnTo>
                  <a:pt x="2213" y="385134"/>
                </a:lnTo>
                <a:lnTo>
                  <a:pt x="8249" y="394086"/>
                </a:lnTo>
                <a:lnTo>
                  <a:pt x="17201" y="400122"/>
                </a:lnTo>
                <a:lnTo>
                  <a:pt x="28164" y="402335"/>
                </a:lnTo>
                <a:lnTo>
                  <a:pt x="4653561" y="402335"/>
                </a:lnTo>
                <a:lnTo>
                  <a:pt x="4664525" y="400122"/>
                </a:lnTo>
                <a:lnTo>
                  <a:pt x="4673478" y="394086"/>
                </a:lnTo>
                <a:lnTo>
                  <a:pt x="4679514" y="385134"/>
                </a:lnTo>
                <a:lnTo>
                  <a:pt x="4681728" y="374171"/>
                </a:lnTo>
                <a:lnTo>
                  <a:pt x="4681728" y="28164"/>
                </a:lnTo>
                <a:lnTo>
                  <a:pt x="4679514" y="17201"/>
                </a:lnTo>
                <a:lnTo>
                  <a:pt x="4673478" y="8249"/>
                </a:lnTo>
                <a:lnTo>
                  <a:pt x="4664525" y="2213"/>
                </a:lnTo>
                <a:lnTo>
                  <a:pt x="4653561" y="0"/>
                </a:lnTo>
                <a:close/>
              </a:path>
            </a:pathLst>
          </a:custGeom>
          <a:solidFill>
            <a:srgbClr val="9A6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6909307" y="4753355"/>
            <a:ext cx="19723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5" dirty="0">
                <a:solidFill>
                  <a:srgbClr val="FFFFFF"/>
                </a:solidFill>
                <a:latin typeface="Arial Black"/>
                <a:cs typeface="Arial Black"/>
              </a:rPr>
              <a:t>Families</a:t>
            </a:r>
            <a:r>
              <a:rPr sz="14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sz="14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400" spc="-90" dirty="0">
                <a:solidFill>
                  <a:srgbClr val="FFFFFF"/>
                </a:solidFill>
                <a:latin typeface="Arial Black"/>
                <a:cs typeface="Arial Black"/>
              </a:rPr>
              <a:t>residents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227" y="329183"/>
            <a:ext cx="41636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0" dirty="0">
                <a:solidFill>
                  <a:srgbClr val="5A6D6D"/>
                </a:solidFill>
                <a:latin typeface="Verdana"/>
                <a:cs typeface="Verdana"/>
              </a:rPr>
              <a:t>TH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6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U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45" dirty="0">
                <a:solidFill>
                  <a:srgbClr val="5A6D6D"/>
                </a:solidFill>
                <a:latin typeface="Verdana"/>
                <a:cs typeface="Verdana"/>
              </a:rPr>
              <a:t>AN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3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TI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3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5A6D6D"/>
                </a:solidFill>
                <a:latin typeface="Verdana"/>
                <a:cs typeface="Verdana"/>
              </a:rPr>
              <a:t>V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30" dirty="0">
                <a:solidFill>
                  <a:srgbClr val="5A6D6D"/>
                </a:solidFill>
                <a:latin typeface="Verdana"/>
                <a:cs typeface="Verdana"/>
              </a:rPr>
              <a:t>TO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04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5A6D6D"/>
                </a:solidFill>
                <a:latin typeface="Verdana"/>
                <a:cs typeface="Verdana"/>
              </a:rPr>
              <a:t>Y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>
                <a:latin typeface="Arial Black"/>
                <a:cs typeface="Arial Black"/>
              </a:rPr>
              <a:t>Map</a:t>
            </a:r>
            <a:r>
              <a:rPr spc="-100" dirty="0">
                <a:latin typeface="Arial Black"/>
                <a:cs typeface="Arial Black"/>
              </a:rPr>
              <a:t> </a:t>
            </a:r>
            <a:r>
              <a:rPr spc="-145" dirty="0">
                <a:latin typeface="Arial Black"/>
                <a:cs typeface="Arial Black"/>
              </a:rPr>
              <a:t>how</a:t>
            </a:r>
            <a:r>
              <a:rPr spc="-90" dirty="0">
                <a:latin typeface="Arial Black"/>
                <a:cs typeface="Arial Black"/>
              </a:rPr>
              <a:t> </a:t>
            </a:r>
            <a:r>
              <a:rPr spc="-60" dirty="0">
                <a:latin typeface="Arial Black"/>
                <a:cs typeface="Arial Black"/>
              </a:rPr>
              <a:t>people</a:t>
            </a:r>
            <a:r>
              <a:rPr spc="-130" dirty="0">
                <a:latin typeface="Arial Black"/>
                <a:cs typeface="Arial Black"/>
              </a:rPr>
              <a:t> </a:t>
            </a:r>
            <a:r>
              <a:rPr spc="-160" dirty="0">
                <a:latin typeface="Arial Black"/>
                <a:cs typeface="Arial Black"/>
              </a:rPr>
              <a:t>connect</a:t>
            </a:r>
            <a:r>
              <a:rPr spc="-100" dirty="0">
                <a:latin typeface="Arial Black"/>
                <a:cs typeface="Arial Black"/>
              </a:rPr>
              <a:t> </a:t>
            </a:r>
            <a:r>
              <a:rPr spc="-30" dirty="0">
                <a:latin typeface="Arial Black"/>
                <a:cs typeface="Arial Black"/>
              </a:rPr>
              <a:t>to</a:t>
            </a:r>
            <a:r>
              <a:rPr spc="-105" dirty="0">
                <a:latin typeface="Arial Black"/>
                <a:cs typeface="Arial Black"/>
              </a:rPr>
              <a:t> </a:t>
            </a:r>
            <a:r>
              <a:rPr spc="-135" dirty="0">
                <a:latin typeface="Arial Black"/>
                <a:cs typeface="Arial Black"/>
              </a:rPr>
              <a:t>resources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227" y="1053591"/>
            <a:ext cx="670496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20" dirty="0">
                <a:solidFill>
                  <a:srgbClr val="5A6D6D"/>
                </a:solidFill>
                <a:latin typeface="Verdana"/>
                <a:cs typeface="Verdana"/>
              </a:rPr>
              <a:t>A</a:t>
            </a:r>
            <a:r>
              <a:rPr sz="1300" spc="-6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sample</a:t>
            </a:r>
            <a:r>
              <a:rPr sz="1300" spc="-6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process</a:t>
            </a:r>
            <a:r>
              <a:rPr sz="1300" spc="-7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80" dirty="0">
                <a:solidFill>
                  <a:srgbClr val="5A6D6D"/>
                </a:solidFill>
                <a:latin typeface="Verdana"/>
                <a:cs typeface="Verdana"/>
              </a:rPr>
              <a:t>map:</a:t>
            </a:r>
            <a:r>
              <a:rPr sz="1300" spc="-6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vision</a:t>
            </a:r>
            <a:r>
              <a:rPr sz="1300" spc="-7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and</a:t>
            </a:r>
            <a:r>
              <a:rPr sz="1300" spc="-7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5A6D6D"/>
                </a:solidFill>
                <a:latin typeface="Verdana"/>
                <a:cs typeface="Verdana"/>
              </a:rPr>
              <a:t>hearing,</a:t>
            </a:r>
            <a:r>
              <a:rPr sz="1300" spc="-7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from</a:t>
            </a:r>
            <a:r>
              <a:rPr sz="1300" spc="-7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screening</a:t>
            </a:r>
            <a:r>
              <a:rPr sz="1300" spc="-7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through</a:t>
            </a:r>
            <a:r>
              <a:rPr sz="1300" spc="-7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follow-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up</a:t>
            </a:r>
            <a:r>
              <a:rPr sz="1300" spc="-7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5A6D6D"/>
                </a:solidFill>
                <a:latin typeface="Verdana"/>
                <a:cs typeface="Verdana"/>
              </a:rPr>
              <a:t>care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829800" y="256031"/>
            <a:ext cx="1783080" cy="384175"/>
          </a:xfrm>
          <a:custGeom>
            <a:avLst/>
            <a:gdLst/>
            <a:ahLst/>
            <a:cxnLst/>
            <a:rect l="l" t="t" r="r" b="b"/>
            <a:pathLst>
              <a:path w="1783079" h="384175">
                <a:moveTo>
                  <a:pt x="1591057" y="0"/>
                </a:moveTo>
                <a:lnTo>
                  <a:pt x="192024" y="0"/>
                </a:lnTo>
                <a:lnTo>
                  <a:pt x="147994" y="5071"/>
                </a:lnTo>
                <a:lnTo>
                  <a:pt x="107576" y="19517"/>
                </a:lnTo>
                <a:lnTo>
                  <a:pt x="71922" y="42185"/>
                </a:lnTo>
                <a:lnTo>
                  <a:pt x="42185" y="71923"/>
                </a:lnTo>
                <a:lnTo>
                  <a:pt x="19517" y="107577"/>
                </a:lnTo>
                <a:lnTo>
                  <a:pt x="5071" y="147995"/>
                </a:lnTo>
                <a:lnTo>
                  <a:pt x="0" y="192022"/>
                </a:lnTo>
                <a:lnTo>
                  <a:pt x="5071" y="236052"/>
                </a:lnTo>
                <a:lnTo>
                  <a:pt x="19517" y="276470"/>
                </a:lnTo>
                <a:lnTo>
                  <a:pt x="42185" y="312124"/>
                </a:lnTo>
                <a:lnTo>
                  <a:pt x="71922" y="341862"/>
                </a:lnTo>
                <a:lnTo>
                  <a:pt x="107576" y="364530"/>
                </a:lnTo>
                <a:lnTo>
                  <a:pt x="147994" y="378976"/>
                </a:lnTo>
                <a:lnTo>
                  <a:pt x="192024" y="384048"/>
                </a:lnTo>
                <a:lnTo>
                  <a:pt x="1591055" y="384050"/>
                </a:lnTo>
                <a:lnTo>
                  <a:pt x="1635085" y="378979"/>
                </a:lnTo>
                <a:lnTo>
                  <a:pt x="1675503" y="364532"/>
                </a:lnTo>
                <a:lnTo>
                  <a:pt x="1711156" y="341864"/>
                </a:lnTo>
                <a:lnTo>
                  <a:pt x="1740894" y="312127"/>
                </a:lnTo>
                <a:lnTo>
                  <a:pt x="1763562" y="276473"/>
                </a:lnTo>
                <a:lnTo>
                  <a:pt x="1778008" y="236054"/>
                </a:lnTo>
                <a:lnTo>
                  <a:pt x="1783079" y="192025"/>
                </a:lnTo>
                <a:lnTo>
                  <a:pt x="1778009" y="147995"/>
                </a:lnTo>
                <a:lnTo>
                  <a:pt x="1763563" y="107577"/>
                </a:lnTo>
                <a:lnTo>
                  <a:pt x="1740895" y="71923"/>
                </a:lnTo>
                <a:lnTo>
                  <a:pt x="1711158" y="42185"/>
                </a:lnTo>
                <a:lnTo>
                  <a:pt x="1675504" y="19517"/>
                </a:lnTo>
                <a:lnTo>
                  <a:pt x="1635086" y="5071"/>
                </a:lnTo>
                <a:lnTo>
                  <a:pt x="1591057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61403" y="341376"/>
            <a:ext cx="15138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4F3E93"/>
                </a:solidFill>
                <a:latin typeface="Arial Black"/>
                <a:cs typeface="Arial Black"/>
              </a:rPr>
              <a:t>IN</a:t>
            </a:r>
            <a:r>
              <a:rPr sz="1100" spc="-3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4F3E93"/>
                </a:solidFill>
                <a:latin typeface="Arial Black"/>
                <a:cs typeface="Arial Black"/>
              </a:rPr>
              <a:t>THE</a:t>
            </a:r>
            <a:r>
              <a:rPr sz="1100" spc="-2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4F3E93"/>
                </a:solidFill>
                <a:latin typeface="Arial Black"/>
                <a:cs typeface="Arial Black"/>
              </a:rPr>
              <a:t>INVENTORY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66927" y="1691639"/>
            <a:ext cx="1737360" cy="868680"/>
            <a:chOff x="566927" y="1691639"/>
            <a:chExt cx="1737360" cy="868680"/>
          </a:xfrm>
        </p:grpSpPr>
        <p:sp>
          <p:nvSpPr>
            <p:cNvPr id="8" name="object 8"/>
            <p:cNvSpPr/>
            <p:nvPr/>
          </p:nvSpPr>
          <p:spPr>
            <a:xfrm>
              <a:off x="566927" y="1691639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60" h="868680">
                  <a:moveTo>
                    <a:pt x="1676552" y="0"/>
                  </a:moveTo>
                  <a:lnTo>
                    <a:pt x="60807" y="0"/>
                  </a:lnTo>
                  <a:lnTo>
                    <a:pt x="37138" y="4778"/>
                  </a:lnTo>
                  <a:lnTo>
                    <a:pt x="17810" y="17810"/>
                  </a:lnTo>
                  <a:lnTo>
                    <a:pt x="4778" y="37138"/>
                  </a:lnTo>
                  <a:lnTo>
                    <a:pt x="0" y="60807"/>
                  </a:lnTo>
                  <a:lnTo>
                    <a:pt x="0" y="807872"/>
                  </a:lnTo>
                  <a:lnTo>
                    <a:pt x="4778" y="831541"/>
                  </a:lnTo>
                  <a:lnTo>
                    <a:pt x="17810" y="850869"/>
                  </a:lnTo>
                  <a:lnTo>
                    <a:pt x="37138" y="863901"/>
                  </a:lnTo>
                  <a:lnTo>
                    <a:pt x="60807" y="868680"/>
                  </a:lnTo>
                  <a:lnTo>
                    <a:pt x="1676552" y="868680"/>
                  </a:lnTo>
                  <a:lnTo>
                    <a:pt x="1700221" y="863901"/>
                  </a:lnTo>
                  <a:lnTo>
                    <a:pt x="1719549" y="850869"/>
                  </a:lnTo>
                  <a:lnTo>
                    <a:pt x="1732581" y="831541"/>
                  </a:lnTo>
                  <a:lnTo>
                    <a:pt x="1737360" y="807872"/>
                  </a:lnTo>
                  <a:lnTo>
                    <a:pt x="1737360" y="60807"/>
                  </a:lnTo>
                  <a:lnTo>
                    <a:pt x="1732581" y="37138"/>
                  </a:lnTo>
                  <a:lnTo>
                    <a:pt x="1719549" y="17810"/>
                  </a:lnTo>
                  <a:lnTo>
                    <a:pt x="1700221" y="4778"/>
                  </a:lnTo>
                  <a:lnTo>
                    <a:pt x="1676552" y="0"/>
                  </a:lnTo>
                  <a:close/>
                </a:path>
              </a:pathLst>
            </a:custGeom>
            <a:solidFill>
              <a:srgbClr val="4F3E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4087" y="182879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46105" y="1888235"/>
            <a:ext cx="1009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400" dirty="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1155" y="2007615"/>
            <a:ext cx="861694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60" dirty="0">
                <a:solidFill>
                  <a:srgbClr val="FFFFFF"/>
                </a:solidFill>
                <a:latin typeface="Arial Black"/>
                <a:cs typeface="Arial Black"/>
              </a:rPr>
              <a:t>Screening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99804" y="1932940"/>
            <a:ext cx="1301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30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200">
              <a:latin typeface="Arial Black"/>
              <a:cs typeface="Arial Black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825495" y="1691639"/>
            <a:ext cx="1737360" cy="868680"/>
            <a:chOff x="2825495" y="1691639"/>
            <a:chExt cx="1737360" cy="868680"/>
          </a:xfrm>
        </p:grpSpPr>
        <p:sp>
          <p:nvSpPr>
            <p:cNvPr id="14" name="object 14"/>
            <p:cNvSpPr/>
            <p:nvPr/>
          </p:nvSpPr>
          <p:spPr>
            <a:xfrm>
              <a:off x="2825495" y="1691639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60" h="868680">
                  <a:moveTo>
                    <a:pt x="1676552" y="0"/>
                  </a:moveTo>
                  <a:lnTo>
                    <a:pt x="60807" y="0"/>
                  </a:lnTo>
                  <a:lnTo>
                    <a:pt x="37138" y="4778"/>
                  </a:lnTo>
                  <a:lnTo>
                    <a:pt x="17810" y="17810"/>
                  </a:lnTo>
                  <a:lnTo>
                    <a:pt x="4778" y="37138"/>
                  </a:lnTo>
                  <a:lnTo>
                    <a:pt x="0" y="60807"/>
                  </a:lnTo>
                  <a:lnTo>
                    <a:pt x="0" y="807872"/>
                  </a:lnTo>
                  <a:lnTo>
                    <a:pt x="4778" y="831541"/>
                  </a:lnTo>
                  <a:lnTo>
                    <a:pt x="17810" y="850869"/>
                  </a:lnTo>
                  <a:lnTo>
                    <a:pt x="37138" y="863901"/>
                  </a:lnTo>
                  <a:lnTo>
                    <a:pt x="60807" y="868680"/>
                  </a:lnTo>
                  <a:lnTo>
                    <a:pt x="1676552" y="868680"/>
                  </a:lnTo>
                  <a:lnTo>
                    <a:pt x="1700221" y="863901"/>
                  </a:lnTo>
                  <a:lnTo>
                    <a:pt x="1719549" y="850869"/>
                  </a:lnTo>
                  <a:lnTo>
                    <a:pt x="1732581" y="831541"/>
                  </a:lnTo>
                  <a:lnTo>
                    <a:pt x="1737359" y="807872"/>
                  </a:lnTo>
                  <a:lnTo>
                    <a:pt x="1737359" y="60807"/>
                  </a:lnTo>
                  <a:lnTo>
                    <a:pt x="1732581" y="37138"/>
                  </a:lnTo>
                  <a:lnTo>
                    <a:pt x="1719549" y="17810"/>
                  </a:lnTo>
                  <a:lnTo>
                    <a:pt x="1700221" y="4778"/>
                  </a:lnTo>
                  <a:lnTo>
                    <a:pt x="1676552" y="0"/>
                  </a:lnTo>
                  <a:close/>
                </a:path>
              </a:pathLst>
            </a:custGeom>
            <a:solidFill>
              <a:srgbClr val="6746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62655" y="182879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4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7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4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086417" y="1888235"/>
            <a:ext cx="1365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79723" y="1913128"/>
            <a:ext cx="688340" cy="4127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1490"/>
              </a:lnSpc>
              <a:spcBef>
                <a:spcPts val="204"/>
              </a:spcBef>
            </a:pPr>
            <a:r>
              <a:rPr sz="1300" spc="-70" dirty="0">
                <a:solidFill>
                  <a:srgbClr val="FFFFFF"/>
                </a:solidFill>
                <a:latin typeface="Arial Black"/>
                <a:cs typeface="Arial Black"/>
              </a:rPr>
              <a:t>Referral </a:t>
            </a:r>
            <a:r>
              <a:rPr sz="1300" spc="-10" dirty="0">
                <a:solidFill>
                  <a:srgbClr val="FFFFFF"/>
                </a:solidFill>
                <a:latin typeface="Arial Black"/>
                <a:cs typeface="Arial Black"/>
              </a:rPr>
              <a:t>notice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58372" y="1932940"/>
            <a:ext cx="1301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30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200">
              <a:latin typeface="Arial Black"/>
              <a:cs typeface="Arial Black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084064" y="1691639"/>
            <a:ext cx="1737360" cy="868680"/>
            <a:chOff x="5084064" y="1691639"/>
            <a:chExt cx="1737360" cy="868680"/>
          </a:xfrm>
        </p:grpSpPr>
        <p:sp>
          <p:nvSpPr>
            <p:cNvPr id="20" name="object 20"/>
            <p:cNvSpPr/>
            <p:nvPr/>
          </p:nvSpPr>
          <p:spPr>
            <a:xfrm>
              <a:off x="5084064" y="1691639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80">
                  <a:moveTo>
                    <a:pt x="1676552" y="0"/>
                  </a:moveTo>
                  <a:lnTo>
                    <a:pt x="60807" y="0"/>
                  </a:lnTo>
                  <a:lnTo>
                    <a:pt x="37138" y="4778"/>
                  </a:lnTo>
                  <a:lnTo>
                    <a:pt x="17810" y="17810"/>
                  </a:lnTo>
                  <a:lnTo>
                    <a:pt x="4778" y="37138"/>
                  </a:lnTo>
                  <a:lnTo>
                    <a:pt x="0" y="60807"/>
                  </a:lnTo>
                  <a:lnTo>
                    <a:pt x="0" y="807872"/>
                  </a:lnTo>
                  <a:lnTo>
                    <a:pt x="4778" y="831541"/>
                  </a:lnTo>
                  <a:lnTo>
                    <a:pt x="17810" y="850869"/>
                  </a:lnTo>
                  <a:lnTo>
                    <a:pt x="37138" y="863901"/>
                  </a:lnTo>
                  <a:lnTo>
                    <a:pt x="60807" y="868680"/>
                  </a:lnTo>
                  <a:lnTo>
                    <a:pt x="1676552" y="868680"/>
                  </a:lnTo>
                  <a:lnTo>
                    <a:pt x="1700221" y="863901"/>
                  </a:lnTo>
                  <a:lnTo>
                    <a:pt x="1719549" y="850869"/>
                  </a:lnTo>
                  <a:lnTo>
                    <a:pt x="1732581" y="831541"/>
                  </a:lnTo>
                  <a:lnTo>
                    <a:pt x="1737360" y="807872"/>
                  </a:lnTo>
                  <a:lnTo>
                    <a:pt x="1737360" y="60807"/>
                  </a:lnTo>
                  <a:lnTo>
                    <a:pt x="1732581" y="37138"/>
                  </a:lnTo>
                  <a:lnTo>
                    <a:pt x="1719549" y="17810"/>
                  </a:lnTo>
                  <a:lnTo>
                    <a:pt x="1700221" y="4778"/>
                  </a:lnTo>
                  <a:lnTo>
                    <a:pt x="1676552" y="0"/>
                  </a:lnTo>
                  <a:close/>
                </a:path>
              </a:pathLst>
            </a:custGeom>
            <a:solidFill>
              <a:srgbClr val="4F3E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221224" y="182879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4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4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344984" y="1888235"/>
            <a:ext cx="1358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38291" y="2007615"/>
            <a:ext cx="95821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5" dirty="0">
                <a:solidFill>
                  <a:srgbClr val="FFFFFF"/>
                </a:solidFill>
                <a:latin typeface="Arial Black"/>
                <a:cs typeface="Arial Black"/>
              </a:rPr>
              <a:t>Scheduling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16940" y="1932940"/>
            <a:ext cx="1301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30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200">
              <a:latin typeface="Arial Black"/>
              <a:cs typeface="Arial Black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342630" y="1691639"/>
            <a:ext cx="1737360" cy="868680"/>
            <a:chOff x="7342630" y="1691639"/>
            <a:chExt cx="1737360" cy="868680"/>
          </a:xfrm>
        </p:grpSpPr>
        <p:sp>
          <p:nvSpPr>
            <p:cNvPr id="26" name="object 26"/>
            <p:cNvSpPr/>
            <p:nvPr/>
          </p:nvSpPr>
          <p:spPr>
            <a:xfrm>
              <a:off x="7342630" y="1691639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80">
                  <a:moveTo>
                    <a:pt x="1676552" y="0"/>
                  </a:moveTo>
                  <a:lnTo>
                    <a:pt x="60807" y="0"/>
                  </a:lnTo>
                  <a:lnTo>
                    <a:pt x="37138" y="4778"/>
                  </a:lnTo>
                  <a:lnTo>
                    <a:pt x="17810" y="17810"/>
                  </a:lnTo>
                  <a:lnTo>
                    <a:pt x="4778" y="37138"/>
                  </a:lnTo>
                  <a:lnTo>
                    <a:pt x="0" y="60807"/>
                  </a:lnTo>
                  <a:lnTo>
                    <a:pt x="0" y="807872"/>
                  </a:lnTo>
                  <a:lnTo>
                    <a:pt x="4778" y="831541"/>
                  </a:lnTo>
                  <a:lnTo>
                    <a:pt x="17810" y="850869"/>
                  </a:lnTo>
                  <a:lnTo>
                    <a:pt x="37138" y="863901"/>
                  </a:lnTo>
                  <a:lnTo>
                    <a:pt x="60807" y="868680"/>
                  </a:lnTo>
                  <a:lnTo>
                    <a:pt x="1676552" y="868680"/>
                  </a:lnTo>
                  <a:lnTo>
                    <a:pt x="1700221" y="863901"/>
                  </a:lnTo>
                  <a:lnTo>
                    <a:pt x="1719550" y="850869"/>
                  </a:lnTo>
                  <a:lnTo>
                    <a:pt x="1732581" y="831541"/>
                  </a:lnTo>
                  <a:lnTo>
                    <a:pt x="1737359" y="807872"/>
                  </a:lnTo>
                  <a:lnTo>
                    <a:pt x="1737359" y="60807"/>
                  </a:lnTo>
                  <a:lnTo>
                    <a:pt x="1732581" y="37138"/>
                  </a:lnTo>
                  <a:lnTo>
                    <a:pt x="1719550" y="17810"/>
                  </a:lnTo>
                  <a:lnTo>
                    <a:pt x="1700221" y="4778"/>
                  </a:lnTo>
                  <a:lnTo>
                    <a:pt x="1676552" y="0"/>
                  </a:lnTo>
                  <a:close/>
                </a:path>
              </a:pathLst>
            </a:custGeom>
            <a:solidFill>
              <a:srgbClr val="6746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79790" y="182879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597995" y="1888235"/>
            <a:ext cx="1479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4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896859" y="1913128"/>
            <a:ext cx="847725" cy="4127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1490"/>
              </a:lnSpc>
              <a:spcBef>
                <a:spcPts val="204"/>
              </a:spcBef>
            </a:pPr>
            <a:r>
              <a:rPr sz="1300" spc="-100" dirty="0">
                <a:solidFill>
                  <a:srgbClr val="FFFFFF"/>
                </a:solidFill>
                <a:latin typeface="Arial Black"/>
                <a:cs typeface="Arial Black"/>
              </a:rPr>
              <a:t>Exam</a:t>
            </a:r>
            <a:r>
              <a:rPr sz="1300" spc="-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1300" spc="-20" dirty="0">
                <a:solidFill>
                  <a:srgbClr val="FFFFFF"/>
                </a:solidFill>
                <a:latin typeface="Arial Black"/>
                <a:cs typeface="Arial Black"/>
              </a:rPr>
              <a:t>care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75507" y="1932940"/>
            <a:ext cx="1301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30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200">
              <a:latin typeface="Arial Black"/>
              <a:cs typeface="Arial Black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601200" y="1691639"/>
            <a:ext cx="1737360" cy="868680"/>
            <a:chOff x="9601200" y="1691639"/>
            <a:chExt cx="1737360" cy="868680"/>
          </a:xfrm>
        </p:grpSpPr>
        <p:sp>
          <p:nvSpPr>
            <p:cNvPr id="32" name="object 32"/>
            <p:cNvSpPr/>
            <p:nvPr/>
          </p:nvSpPr>
          <p:spPr>
            <a:xfrm>
              <a:off x="9601200" y="1691639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80">
                  <a:moveTo>
                    <a:pt x="1676552" y="0"/>
                  </a:moveTo>
                  <a:lnTo>
                    <a:pt x="60807" y="0"/>
                  </a:lnTo>
                  <a:lnTo>
                    <a:pt x="37138" y="4778"/>
                  </a:lnTo>
                  <a:lnTo>
                    <a:pt x="17809" y="17810"/>
                  </a:lnTo>
                  <a:lnTo>
                    <a:pt x="4778" y="37138"/>
                  </a:lnTo>
                  <a:lnTo>
                    <a:pt x="0" y="60807"/>
                  </a:lnTo>
                  <a:lnTo>
                    <a:pt x="0" y="807872"/>
                  </a:lnTo>
                  <a:lnTo>
                    <a:pt x="4778" y="831541"/>
                  </a:lnTo>
                  <a:lnTo>
                    <a:pt x="17809" y="850869"/>
                  </a:lnTo>
                  <a:lnTo>
                    <a:pt x="37138" y="863901"/>
                  </a:lnTo>
                  <a:lnTo>
                    <a:pt x="60807" y="868680"/>
                  </a:lnTo>
                  <a:lnTo>
                    <a:pt x="1676552" y="868680"/>
                  </a:lnTo>
                  <a:lnTo>
                    <a:pt x="1700221" y="863901"/>
                  </a:lnTo>
                  <a:lnTo>
                    <a:pt x="1719549" y="850869"/>
                  </a:lnTo>
                  <a:lnTo>
                    <a:pt x="1732581" y="831541"/>
                  </a:lnTo>
                  <a:lnTo>
                    <a:pt x="1737359" y="807872"/>
                  </a:lnTo>
                  <a:lnTo>
                    <a:pt x="1737359" y="60807"/>
                  </a:lnTo>
                  <a:lnTo>
                    <a:pt x="1732581" y="37138"/>
                  </a:lnTo>
                  <a:lnTo>
                    <a:pt x="1719549" y="17810"/>
                  </a:lnTo>
                  <a:lnTo>
                    <a:pt x="1700221" y="4778"/>
                  </a:lnTo>
                  <a:lnTo>
                    <a:pt x="1676552" y="0"/>
                  </a:lnTo>
                  <a:close/>
                </a:path>
              </a:pathLst>
            </a:custGeom>
            <a:solidFill>
              <a:srgbClr val="9A62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738358" y="182879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9861326" y="1888235"/>
            <a:ext cx="1377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5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155428" y="2007615"/>
            <a:ext cx="8661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0" dirty="0">
                <a:solidFill>
                  <a:srgbClr val="FFFFFF"/>
                </a:solidFill>
                <a:latin typeface="Arial Black"/>
                <a:cs typeface="Arial Black"/>
              </a:rPr>
              <a:t>Follow-</a:t>
            </a:r>
            <a:r>
              <a:rPr sz="1300" spc="-25" dirty="0">
                <a:solidFill>
                  <a:srgbClr val="FFFFFF"/>
                </a:solidFill>
                <a:latin typeface="Arial Black"/>
                <a:cs typeface="Arial Black"/>
              </a:rPr>
              <a:t>up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31213" y="5085588"/>
            <a:ext cx="57169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90" dirty="0">
                <a:solidFill>
                  <a:srgbClr val="4F3E93"/>
                </a:solidFill>
                <a:latin typeface="Trebuchet MS"/>
                <a:cs typeface="Trebuchet MS"/>
              </a:rPr>
              <a:t>Mapping</a:t>
            </a:r>
            <a:r>
              <a:rPr sz="2000" b="1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spc="100" dirty="0">
                <a:solidFill>
                  <a:srgbClr val="4F3E93"/>
                </a:solidFill>
                <a:latin typeface="Trebuchet MS"/>
                <a:cs typeface="Trebuchet MS"/>
              </a:rPr>
              <a:t>shows</a:t>
            </a:r>
            <a:r>
              <a:rPr sz="2000" b="1" spc="-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spc="-55" dirty="0">
                <a:solidFill>
                  <a:srgbClr val="4F3E93"/>
                </a:solidFill>
                <a:latin typeface="Trebuchet MS"/>
                <a:cs typeface="Trebuchet MS"/>
              </a:rPr>
              <a:t>where</a:t>
            </a:r>
            <a:r>
              <a:rPr sz="2000" b="1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F3E93"/>
                </a:solidFill>
                <a:latin typeface="Trebuchet MS"/>
                <a:cs typeface="Trebuchet MS"/>
              </a:rPr>
              <a:t>the</a:t>
            </a:r>
            <a:r>
              <a:rPr sz="2000" b="1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spc="75" dirty="0">
                <a:solidFill>
                  <a:srgbClr val="4F3E93"/>
                </a:solidFill>
                <a:latin typeface="Trebuchet MS"/>
                <a:cs typeface="Trebuchet MS"/>
              </a:rPr>
              <a:t>process</a:t>
            </a:r>
            <a:r>
              <a:rPr sz="2000" b="1" spc="-2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F3E93"/>
                </a:solidFill>
                <a:latin typeface="Trebuchet MS"/>
                <a:cs typeface="Trebuchet MS"/>
              </a:rPr>
              <a:t>breaks</a:t>
            </a:r>
            <a:r>
              <a:rPr sz="2000" b="1" spc="-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4F3E93"/>
                </a:solidFill>
                <a:latin typeface="Trebuchet MS"/>
                <a:cs typeface="Trebuchet MS"/>
              </a:rPr>
              <a:t>down.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54227" y="2606547"/>
            <a:ext cx="34899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674698"/>
                </a:solidFill>
                <a:latin typeface="Arial Black"/>
                <a:cs typeface="Arial Black"/>
              </a:rPr>
              <a:t>BEFORE:</a:t>
            </a:r>
            <a:r>
              <a:rPr sz="1000" spc="270" dirty="0">
                <a:solidFill>
                  <a:srgbClr val="674698"/>
                </a:solidFill>
                <a:latin typeface="Arial Black"/>
                <a:cs typeface="Arial Black"/>
              </a:rPr>
              <a:t> </a:t>
            </a:r>
            <a:r>
              <a:rPr sz="1000" dirty="0">
                <a:solidFill>
                  <a:srgbClr val="674698"/>
                </a:solidFill>
                <a:latin typeface="Arial Black"/>
                <a:cs typeface="Arial Black"/>
              </a:rPr>
              <a:t>WHERE</a:t>
            </a:r>
            <a:r>
              <a:rPr sz="1000" spc="250" dirty="0">
                <a:solidFill>
                  <a:srgbClr val="674698"/>
                </a:solidFill>
                <a:latin typeface="Arial Black"/>
                <a:cs typeface="Arial Black"/>
              </a:rPr>
              <a:t> </a:t>
            </a:r>
            <a:r>
              <a:rPr sz="1000" dirty="0">
                <a:solidFill>
                  <a:srgbClr val="674698"/>
                </a:solidFill>
                <a:latin typeface="Arial Black"/>
                <a:cs typeface="Arial Black"/>
              </a:rPr>
              <a:t>THE</a:t>
            </a:r>
            <a:r>
              <a:rPr sz="1000" spc="254" dirty="0">
                <a:solidFill>
                  <a:srgbClr val="674698"/>
                </a:solidFill>
                <a:latin typeface="Arial Black"/>
                <a:cs typeface="Arial Black"/>
              </a:rPr>
              <a:t> </a:t>
            </a:r>
            <a:r>
              <a:rPr sz="1000" dirty="0">
                <a:solidFill>
                  <a:srgbClr val="674698"/>
                </a:solidFill>
                <a:latin typeface="Arial Black"/>
                <a:cs typeface="Arial Black"/>
              </a:rPr>
              <a:t>PROCESS</a:t>
            </a:r>
            <a:r>
              <a:rPr sz="1000" spc="254" dirty="0">
                <a:solidFill>
                  <a:srgbClr val="674698"/>
                </a:solidFill>
                <a:latin typeface="Arial Black"/>
                <a:cs typeface="Arial Black"/>
              </a:rPr>
              <a:t> </a:t>
            </a:r>
            <a:r>
              <a:rPr sz="1000" dirty="0">
                <a:solidFill>
                  <a:srgbClr val="674698"/>
                </a:solidFill>
                <a:latin typeface="Arial Black"/>
                <a:cs typeface="Arial Black"/>
              </a:rPr>
              <a:t>BROKE</a:t>
            </a:r>
            <a:r>
              <a:rPr sz="1000" spc="254" dirty="0">
                <a:solidFill>
                  <a:srgbClr val="674698"/>
                </a:solidFill>
                <a:latin typeface="Arial Black"/>
                <a:cs typeface="Arial Black"/>
              </a:rPr>
              <a:t> </a:t>
            </a:r>
            <a:r>
              <a:rPr sz="1000" spc="40" dirty="0">
                <a:solidFill>
                  <a:srgbClr val="674698"/>
                </a:solidFill>
                <a:latin typeface="Arial Black"/>
                <a:cs typeface="Arial Black"/>
              </a:rPr>
              <a:t>DOWN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66927" y="2862072"/>
            <a:ext cx="1737360" cy="1874520"/>
          </a:xfrm>
          <a:custGeom>
            <a:avLst/>
            <a:gdLst/>
            <a:ahLst/>
            <a:cxnLst/>
            <a:rect l="l" t="t" r="r" b="b"/>
            <a:pathLst>
              <a:path w="1737360" h="1874520">
                <a:moveTo>
                  <a:pt x="1615746" y="0"/>
                </a:moveTo>
                <a:lnTo>
                  <a:pt x="121614" y="0"/>
                </a:lnTo>
                <a:lnTo>
                  <a:pt x="74276" y="9557"/>
                </a:lnTo>
                <a:lnTo>
                  <a:pt x="35620" y="35620"/>
                </a:lnTo>
                <a:lnTo>
                  <a:pt x="9557" y="74276"/>
                </a:lnTo>
                <a:lnTo>
                  <a:pt x="0" y="121613"/>
                </a:lnTo>
                <a:lnTo>
                  <a:pt x="0" y="1752906"/>
                </a:lnTo>
                <a:lnTo>
                  <a:pt x="9557" y="1800243"/>
                </a:lnTo>
                <a:lnTo>
                  <a:pt x="35620" y="1838899"/>
                </a:lnTo>
                <a:lnTo>
                  <a:pt x="74276" y="1864962"/>
                </a:lnTo>
                <a:lnTo>
                  <a:pt x="121614" y="1874520"/>
                </a:lnTo>
                <a:lnTo>
                  <a:pt x="1615746" y="1874520"/>
                </a:lnTo>
                <a:lnTo>
                  <a:pt x="1663083" y="1864962"/>
                </a:lnTo>
                <a:lnTo>
                  <a:pt x="1701739" y="1838899"/>
                </a:lnTo>
                <a:lnTo>
                  <a:pt x="1727802" y="1800243"/>
                </a:lnTo>
                <a:lnTo>
                  <a:pt x="1737360" y="1752906"/>
                </a:lnTo>
                <a:lnTo>
                  <a:pt x="1737360" y="121613"/>
                </a:lnTo>
                <a:lnTo>
                  <a:pt x="1727802" y="74276"/>
                </a:lnTo>
                <a:lnTo>
                  <a:pt x="1701739" y="35620"/>
                </a:lnTo>
                <a:lnTo>
                  <a:pt x="1663083" y="9557"/>
                </a:lnTo>
                <a:lnTo>
                  <a:pt x="1615746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691387" y="2928620"/>
            <a:ext cx="1114425" cy="3975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solidFill>
                  <a:srgbClr val="3F3F46"/>
                </a:solidFill>
                <a:latin typeface="Verdana"/>
                <a:cs typeface="Verdana"/>
              </a:rPr>
              <a:t>Only</a:t>
            </a:r>
            <a:r>
              <a:rPr sz="1200" spc="-8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3F3F46"/>
                </a:solidFill>
                <a:latin typeface="Verdana"/>
                <a:cs typeface="Verdana"/>
              </a:rPr>
              <a:t>at</a:t>
            </a:r>
            <a:r>
              <a:rPr sz="12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3F3F46"/>
                </a:solidFill>
                <a:latin typeface="Verdana"/>
                <a:cs typeface="Verdana"/>
              </a:rPr>
              <a:t>school </a:t>
            </a:r>
            <a:r>
              <a:rPr sz="1200" spc="-20" dirty="0">
                <a:solidFill>
                  <a:srgbClr val="3F3F46"/>
                </a:solidFill>
                <a:latin typeface="Verdana"/>
                <a:cs typeface="Verdana"/>
              </a:rPr>
              <a:t>entry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91387" y="4239767"/>
            <a:ext cx="10610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90" dirty="0">
                <a:solidFill>
                  <a:srgbClr val="4F3E93"/>
                </a:solidFill>
                <a:latin typeface="Arial Black"/>
                <a:cs typeface="Arial Black"/>
              </a:rPr>
              <a:t>KEY:</a:t>
            </a:r>
            <a:r>
              <a:rPr sz="1100" spc="-2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35" dirty="0">
                <a:solidFill>
                  <a:srgbClr val="4F3E93"/>
                </a:solidFill>
                <a:latin typeface="Arial Black"/>
                <a:cs typeface="Arial Black"/>
              </a:rPr>
              <a:t>Available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825495" y="2862072"/>
            <a:ext cx="1737360" cy="1874520"/>
          </a:xfrm>
          <a:custGeom>
            <a:avLst/>
            <a:gdLst/>
            <a:ahLst/>
            <a:cxnLst/>
            <a:rect l="l" t="t" r="r" b="b"/>
            <a:pathLst>
              <a:path w="1737360" h="1874520">
                <a:moveTo>
                  <a:pt x="1615746" y="0"/>
                </a:moveTo>
                <a:lnTo>
                  <a:pt x="121613" y="0"/>
                </a:lnTo>
                <a:lnTo>
                  <a:pt x="74276" y="9557"/>
                </a:lnTo>
                <a:lnTo>
                  <a:pt x="35620" y="35620"/>
                </a:lnTo>
                <a:lnTo>
                  <a:pt x="9557" y="74276"/>
                </a:lnTo>
                <a:lnTo>
                  <a:pt x="0" y="121613"/>
                </a:lnTo>
                <a:lnTo>
                  <a:pt x="0" y="1752906"/>
                </a:lnTo>
                <a:lnTo>
                  <a:pt x="9557" y="1800243"/>
                </a:lnTo>
                <a:lnTo>
                  <a:pt x="35620" y="1838899"/>
                </a:lnTo>
                <a:lnTo>
                  <a:pt x="74276" y="1864962"/>
                </a:lnTo>
                <a:lnTo>
                  <a:pt x="121613" y="1874520"/>
                </a:lnTo>
                <a:lnTo>
                  <a:pt x="1615746" y="1874520"/>
                </a:lnTo>
                <a:lnTo>
                  <a:pt x="1663083" y="1864962"/>
                </a:lnTo>
                <a:lnTo>
                  <a:pt x="1701739" y="1838899"/>
                </a:lnTo>
                <a:lnTo>
                  <a:pt x="1727802" y="1800243"/>
                </a:lnTo>
                <a:lnTo>
                  <a:pt x="1737359" y="1752906"/>
                </a:lnTo>
                <a:lnTo>
                  <a:pt x="1737359" y="121613"/>
                </a:lnTo>
                <a:lnTo>
                  <a:pt x="1727802" y="74276"/>
                </a:lnTo>
                <a:lnTo>
                  <a:pt x="1701739" y="35620"/>
                </a:lnTo>
                <a:lnTo>
                  <a:pt x="1663083" y="9557"/>
                </a:lnTo>
                <a:lnTo>
                  <a:pt x="1615746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949955" y="2928620"/>
            <a:ext cx="1385570" cy="60198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84455">
              <a:lnSpc>
                <a:spcPct val="103299"/>
              </a:lnSpc>
              <a:spcBef>
                <a:spcPts val="50"/>
              </a:spcBef>
            </a:pPr>
            <a:r>
              <a:rPr sz="1200" spc="-10" dirty="0">
                <a:solidFill>
                  <a:srgbClr val="3F3F46"/>
                </a:solidFill>
                <a:latin typeface="Verdana"/>
                <a:cs typeface="Verdana"/>
              </a:rPr>
              <a:t>Families</a:t>
            </a:r>
            <a:r>
              <a:rPr sz="1200" spc="-6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3F3F46"/>
                </a:solidFill>
                <a:latin typeface="Verdana"/>
                <a:cs typeface="Verdana"/>
              </a:rPr>
              <a:t>may</a:t>
            </a:r>
            <a:r>
              <a:rPr sz="1200" spc="-6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3F3F46"/>
                </a:solidFill>
                <a:latin typeface="Verdana"/>
                <a:cs typeface="Verdana"/>
              </a:rPr>
              <a:t>not </a:t>
            </a:r>
            <a:r>
              <a:rPr sz="1200" dirty="0">
                <a:solidFill>
                  <a:srgbClr val="3F3F46"/>
                </a:solidFill>
                <a:latin typeface="Verdana"/>
                <a:cs typeface="Verdana"/>
              </a:rPr>
              <a:t>know</a:t>
            </a:r>
            <a:r>
              <a:rPr sz="12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3F3F46"/>
                </a:solidFill>
                <a:latin typeface="Verdana"/>
                <a:cs typeface="Verdana"/>
              </a:rPr>
              <a:t>why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200" spc="-10" dirty="0">
                <a:solidFill>
                  <a:srgbClr val="3F3F46"/>
                </a:solidFill>
                <a:latin typeface="Verdana"/>
                <a:cs typeface="Verdana"/>
              </a:rPr>
              <a:t>screening</a:t>
            </a:r>
            <a:r>
              <a:rPr sz="1200" spc="-5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3F3F46"/>
                </a:solidFill>
                <a:latin typeface="Verdana"/>
                <a:cs typeface="Verdana"/>
              </a:rPr>
              <a:t>matters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949955" y="4239767"/>
            <a:ext cx="11645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90" dirty="0">
                <a:solidFill>
                  <a:srgbClr val="4F3E93"/>
                </a:solidFill>
                <a:latin typeface="Arial Black"/>
                <a:cs typeface="Arial Black"/>
              </a:rPr>
              <a:t>KEY:</a:t>
            </a:r>
            <a:r>
              <a:rPr sz="1100" spc="-2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70" dirty="0">
                <a:solidFill>
                  <a:srgbClr val="4F3E93"/>
                </a:solidFill>
                <a:latin typeface="Arial Black"/>
                <a:cs typeface="Arial Black"/>
              </a:rPr>
              <a:t>Awareness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084064" y="2862072"/>
            <a:ext cx="1737360" cy="1874520"/>
          </a:xfrm>
          <a:custGeom>
            <a:avLst/>
            <a:gdLst/>
            <a:ahLst/>
            <a:cxnLst/>
            <a:rect l="l" t="t" r="r" b="b"/>
            <a:pathLst>
              <a:path w="1737359" h="1874520">
                <a:moveTo>
                  <a:pt x="1615746" y="0"/>
                </a:moveTo>
                <a:lnTo>
                  <a:pt x="121613" y="0"/>
                </a:lnTo>
                <a:lnTo>
                  <a:pt x="74276" y="9557"/>
                </a:lnTo>
                <a:lnTo>
                  <a:pt x="35620" y="35620"/>
                </a:lnTo>
                <a:lnTo>
                  <a:pt x="9557" y="74276"/>
                </a:lnTo>
                <a:lnTo>
                  <a:pt x="0" y="121613"/>
                </a:lnTo>
                <a:lnTo>
                  <a:pt x="0" y="1752906"/>
                </a:lnTo>
                <a:lnTo>
                  <a:pt x="9557" y="1800243"/>
                </a:lnTo>
                <a:lnTo>
                  <a:pt x="35620" y="1838899"/>
                </a:lnTo>
                <a:lnTo>
                  <a:pt x="74276" y="1864962"/>
                </a:lnTo>
                <a:lnTo>
                  <a:pt x="121613" y="1874520"/>
                </a:lnTo>
                <a:lnTo>
                  <a:pt x="1615746" y="1874520"/>
                </a:lnTo>
                <a:lnTo>
                  <a:pt x="1663083" y="1864962"/>
                </a:lnTo>
                <a:lnTo>
                  <a:pt x="1701739" y="1838899"/>
                </a:lnTo>
                <a:lnTo>
                  <a:pt x="1727802" y="1800243"/>
                </a:lnTo>
                <a:lnTo>
                  <a:pt x="1737360" y="1752906"/>
                </a:lnTo>
                <a:lnTo>
                  <a:pt x="1737360" y="121613"/>
                </a:lnTo>
                <a:lnTo>
                  <a:pt x="1727802" y="74276"/>
                </a:lnTo>
                <a:lnTo>
                  <a:pt x="1701739" y="35620"/>
                </a:lnTo>
                <a:lnTo>
                  <a:pt x="1663083" y="9557"/>
                </a:lnTo>
                <a:lnTo>
                  <a:pt x="1615746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208523" y="2928620"/>
            <a:ext cx="1301115" cy="60198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solidFill>
                  <a:srgbClr val="3F3F46"/>
                </a:solidFill>
                <a:latin typeface="Verdana"/>
                <a:cs typeface="Verdana"/>
              </a:rPr>
              <a:t>No</a:t>
            </a:r>
            <a:r>
              <a:rPr sz="1200" spc="3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3F3F46"/>
                </a:solidFill>
                <a:latin typeface="Verdana"/>
                <a:cs typeface="Verdana"/>
              </a:rPr>
              <a:t>pediatricians; </a:t>
            </a:r>
            <a:r>
              <a:rPr sz="1200" dirty="0">
                <a:solidFill>
                  <a:srgbClr val="3F3F46"/>
                </a:solidFill>
                <a:latin typeface="Verdana"/>
                <a:cs typeface="Verdana"/>
              </a:rPr>
              <a:t>care</a:t>
            </a:r>
            <a:r>
              <a:rPr sz="1200" spc="-6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3F3F46"/>
                </a:solidFill>
                <a:latin typeface="Verdana"/>
                <a:cs typeface="Verdana"/>
              </a:rPr>
              <a:t>can</a:t>
            </a:r>
            <a:r>
              <a:rPr sz="1200" spc="-6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3F3F46"/>
                </a:solidFill>
                <a:latin typeface="Verdana"/>
                <a:cs typeface="Verdana"/>
              </a:rPr>
              <a:t>be</a:t>
            </a:r>
            <a:r>
              <a:rPr sz="1200" spc="-6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3F3F46"/>
                </a:solidFill>
                <a:latin typeface="Verdana"/>
                <a:cs typeface="Verdana"/>
              </a:rPr>
              <a:t>an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200" spc="-10" dirty="0">
                <a:solidFill>
                  <a:srgbClr val="3F3F46"/>
                </a:solidFill>
                <a:latin typeface="Verdana"/>
                <a:cs typeface="Verdana"/>
              </a:rPr>
              <a:t>hour</a:t>
            </a:r>
            <a:r>
              <a:rPr sz="1200" spc="-7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3F3F46"/>
                </a:solidFill>
                <a:latin typeface="Verdana"/>
                <a:cs typeface="Verdana"/>
              </a:rPr>
              <a:t>away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08523" y="4239767"/>
            <a:ext cx="115443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90" dirty="0">
                <a:solidFill>
                  <a:srgbClr val="4F3E93"/>
                </a:solidFill>
                <a:latin typeface="Arial Black"/>
                <a:cs typeface="Arial Black"/>
              </a:rPr>
              <a:t>KEY:</a:t>
            </a:r>
            <a:r>
              <a:rPr sz="1100" spc="-2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65" dirty="0">
                <a:solidFill>
                  <a:srgbClr val="4F3E93"/>
                </a:solidFill>
                <a:latin typeface="Arial Black"/>
                <a:cs typeface="Arial Black"/>
              </a:rPr>
              <a:t>Accessible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342630" y="2862072"/>
            <a:ext cx="1737360" cy="1874520"/>
          </a:xfrm>
          <a:custGeom>
            <a:avLst/>
            <a:gdLst/>
            <a:ahLst/>
            <a:cxnLst/>
            <a:rect l="l" t="t" r="r" b="b"/>
            <a:pathLst>
              <a:path w="1737359" h="1874520">
                <a:moveTo>
                  <a:pt x="1615746" y="0"/>
                </a:moveTo>
                <a:lnTo>
                  <a:pt x="121615" y="0"/>
                </a:lnTo>
                <a:lnTo>
                  <a:pt x="74276" y="9557"/>
                </a:lnTo>
                <a:lnTo>
                  <a:pt x="35620" y="35620"/>
                </a:lnTo>
                <a:lnTo>
                  <a:pt x="9557" y="74276"/>
                </a:lnTo>
                <a:lnTo>
                  <a:pt x="0" y="121613"/>
                </a:lnTo>
                <a:lnTo>
                  <a:pt x="0" y="1752906"/>
                </a:lnTo>
                <a:lnTo>
                  <a:pt x="9557" y="1800243"/>
                </a:lnTo>
                <a:lnTo>
                  <a:pt x="35620" y="1838899"/>
                </a:lnTo>
                <a:lnTo>
                  <a:pt x="74276" y="1864962"/>
                </a:lnTo>
                <a:lnTo>
                  <a:pt x="121615" y="1874520"/>
                </a:lnTo>
                <a:lnTo>
                  <a:pt x="1615746" y="1874520"/>
                </a:lnTo>
                <a:lnTo>
                  <a:pt x="1663083" y="1864962"/>
                </a:lnTo>
                <a:lnTo>
                  <a:pt x="1701739" y="1838899"/>
                </a:lnTo>
                <a:lnTo>
                  <a:pt x="1727802" y="1800243"/>
                </a:lnTo>
                <a:lnTo>
                  <a:pt x="1737359" y="1752906"/>
                </a:lnTo>
                <a:lnTo>
                  <a:pt x="1737359" y="121613"/>
                </a:lnTo>
                <a:lnTo>
                  <a:pt x="1727802" y="74276"/>
                </a:lnTo>
                <a:lnTo>
                  <a:pt x="1701739" y="35620"/>
                </a:lnTo>
                <a:lnTo>
                  <a:pt x="1663083" y="9557"/>
                </a:lnTo>
                <a:lnTo>
                  <a:pt x="1615746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7467090" y="2928620"/>
            <a:ext cx="1306830" cy="60198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solidFill>
                  <a:srgbClr val="3F3F46"/>
                </a:solidFill>
                <a:latin typeface="Verdana"/>
                <a:cs typeface="Verdana"/>
              </a:rPr>
              <a:t>The</a:t>
            </a:r>
            <a:r>
              <a:rPr sz="1200" spc="-4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3F3F46"/>
                </a:solidFill>
                <a:latin typeface="Verdana"/>
                <a:cs typeface="Verdana"/>
              </a:rPr>
              <a:t>cost</a:t>
            </a:r>
            <a:r>
              <a:rPr sz="1200" spc="-3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3F3F46"/>
                </a:solidFill>
                <a:latin typeface="Verdana"/>
                <a:cs typeface="Verdana"/>
              </a:rPr>
              <a:t>of</a:t>
            </a:r>
            <a:r>
              <a:rPr sz="1200" spc="-4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3F3F46"/>
                </a:solidFill>
                <a:latin typeface="Verdana"/>
                <a:cs typeface="Verdana"/>
              </a:rPr>
              <a:t>an </a:t>
            </a:r>
            <a:r>
              <a:rPr sz="1200" spc="-65" dirty="0">
                <a:solidFill>
                  <a:srgbClr val="3F3F46"/>
                </a:solidFill>
                <a:latin typeface="Verdana"/>
                <a:cs typeface="Verdana"/>
              </a:rPr>
              <a:t>exam,</a:t>
            </a:r>
            <a:r>
              <a:rPr sz="1200" spc="-3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35" dirty="0">
                <a:solidFill>
                  <a:srgbClr val="3F3F46"/>
                </a:solidFill>
                <a:latin typeface="Verdana"/>
                <a:cs typeface="Verdana"/>
              </a:rPr>
              <a:t>glasses,</a:t>
            </a:r>
            <a:r>
              <a:rPr sz="1200" spc="-3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3F3F46"/>
                </a:solidFill>
                <a:latin typeface="Verdana"/>
                <a:cs typeface="Verdana"/>
              </a:rPr>
              <a:t>or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200" spc="-10" dirty="0">
                <a:solidFill>
                  <a:srgbClr val="3F3F46"/>
                </a:solidFill>
                <a:latin typeface="Verdana"/>
                <a:cs typeface="Verdana"/>
              </a:rPr>
              <a:t>hearing</a:t>
            </a:r>
            <a:r>
              <a:rPr sz="1200" spc="-9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3F3F46"/>
                </a:solidFill>
                <a:latin typeface="Verdana"/>
                <a:cs typeface="Verdana"/>
              </a:rPr>
              <a:t>care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467090" y="4239767"/>
            <a:ext cx="116268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90" dirty="0">
                <a:solidFill>
                  <a:srgbClr val="4F3E93"/>
                </a:solidFill>
                <a:latin typeface="Arial Black"/>
                <a:cs typeface="Arial Black"/>
              </a:rPr>
              <a:t>KEY:</a:t>
            </a:r>
            <a:r>
              <a:rPr sz="1100" spc="-20" dirty="0">
                <a:solidFill>
                  <a:srgbClr val="4F3E93"/>
                </a:solidFill>
                <a:latin typeface="Arial Black"/>
                <a:cs typeface="Arial Black"/>
              </a:rPr>
              <a:t> Affordable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601200" y="2862072"/>
            <a:ext cx="1737360" cy="1874520"/>
          </a:xfrm>
          <a:custGeom>
            <a:avLst/>
            <a:gdLst/>
            <a:ahLst/>
            <a:cxnLst/>
            <a:rect l="l" t="t" r="r" b="b"/>
            <a:pathLst>
              <a:path w="1737359" h="1874520">
                <a:moveTo>
                  <a:pt x="1615744" y="0"/>
                </a:moveTo>
                <a:lnTo>
                  <a:pt x="121613" y="0"/>
                </a:lnTo>
                <a:lnTo>
                  <a:pt x="74276" y="9557"/>
                </a:lnTo>
                <a:lnTo>
                  <a:pt x="35620" y="35620"/>
                </a:lnTo>
                <a:lnTo>
                  <a:pt x="9557" y="74276"/>
                </a:lnTo>
                <a:lnTo>
                  <a:pt x="0" y="121613"/>
                </a:lnTo>
                <a:lnTo>
                  <a:pt x="0" y="1752906"/>
                </a:lnTo>
                <a:lnTo>
                  <a:pt x="9557" y="1800243"/>
                </a:lnTo>
                <a:lnTo>
                  <a:pt x="35620" y="1838899"/>
                </a:lnTo>
                <a:lnTo>
                  <a:pt x="74276" y="1864962"/>
                </a:lnTo>
                <a:lnTo>
                  <a:pt x="121613" y="1874520"/>
                </a:lnTo>
                <a:lnTo>
                  <a:pt x="1615744" y="1874520"/>
                </a:lnTo>
                <a:lnTo>
                  <a:pt x="1663083" y="1864962"/>
                </a:lnTo>
                <a:lnTo>
                  <a:pt x="1701739" y="1838899"/>
                </a:lnTo>
                <a:lnTo>
                  <a:pt x="1727802" y="1800243"/>
                </a:lnTo>
                <a:lnTo>
                  <a:pt x="1737359" y="1752906"/>
                </a:lnTo>
                <a:lnTo>
                  <a:pt x="1737359" y="121613"/>
                </a:lnTo>
                <a:lnTo>
                  <a:pt x="1727802" y="74276"/>
                </a:lnTo>
                <a:lnTo>
                  <a:pt x="1701739" y="35620"/>
                </a:lnTo>
                <a:lnTo>
                  <a:pt x="1663083" y="9557"/>
                </a:lnTo>
                <a:lnTo>
                  <a:pt x="1615744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9725659" y="2928620"/>
            <a:ext cx="1263015" cy="60198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solidFill>
                  <a:srgbClr val="3F3F46"/>
                </a:solidFill>
                <a:latin typeface="Verdana"/>
                <a:cs typeface="Verdana"/>
              </a:rPr>
              <a:t>The</a:t>
            </a:r>
            <a:r>
              <a:rPr sz="1200" spc="-8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3F3F46"/>
                </a:solidFill>
                <a:latin typeface="Verdana"/>
                <a:cs typeface="Verdana"/>
              </a:rPr>
              <a:t>law</a:t>
            </a:r>
            <a:r>
              <a:rPr sz="1200" spc="-90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3F3F46"/>
                </a:solidFill>
                <a:latin typeface="Verdana"/>
                <a:cs typeface="Verdana"/>
              </a:rPr>
              <a:t>requires screening,</a:t>
            </a:r>
            <a:r>
              <a:rPr sz="1200" spc="-35" dirty="0">
                <a:solidFill>
                  <a:srgbClr val="3F3F46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3F3F46"/>
                </a:solidFill>
                <a:latin typeface="Verdana"/>
                <a:cs typeface="Verdana"/>
              </a:rPr>
              <a:t>not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200" spc="-10" dirty="0">
                <a:solidFill>
                  <a:srgbClr val="3F3F46"/>
                </a:solidFill>
                <a:latin typeface="Verdana"/>
                <a:cs typeface="Verdana"/>
              </a:rPr>
              <a:t>follow-</a:t>
            </a:r>
            <a:r>
              <a:rPr sz="1200" spc="-25" dirty="0">
                <a:solidFill>
                  <a:srgbClr val="3F3F46"/>
                </a:solidFill>
                <a:latin typeface="Verdana"/>
                <a:cs typeface="Verdana"/>
              </a:rPr>
              <a:t>up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725659" y="4239767"/>
            <a:ext cx="14230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solidFill>
                  <a:srgbClr val="4F3E93"/>
                </a:solidFill>
                <a:latin typeface="Arial Black"/>
                <a:cs typeface="Arial Black"/>
              </a:rPr>
              <a:t>FACTOR:</a:t>
            </a:r>
            <a:r>
              <a:rPr sz="1100" spc="-5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50" dirty="0">
                <a:solidFill>
                  <a:srgbClr val="4F3E93"/>
                </a:solidFill>
                <a:latin typeface="Arial Black"/>
                <a:cs typeface="Arial Black"/>
              </a:rPr>
              <a:t>Structural</a:t>
            </a:r>
            <a:endParaRPr sz="1100">
              <a:latin typeface="Arial Black"/>
              <a:cs typeface="Arial Black"/>
            </a:endParaRPr>
          </a:p>
        </p:txBody>
      </p:sp>
      <p:pic>
        <p:nvPicPr>
          <p:cNvPr id="53" name="object 5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927" y="4965191"/>
            <a:ext cx="439826" cy="594360"/>
          </a:xfrm>
          <a:prstGeom prst="rect">
            <a:avLst/>
          </a:prstGeom>
        </p:spPr>
      </p:pic>
      <p:grpSp>
        <p:nvGrpSpPr>
          <p:cNvPr id="54" name="object 54"/>
          <p:cNvGrpSpPr/>
          <p:nvPr/>
        </p:nvGrpSpPr>
        <p:grpSpPr>
          <a:xfrm>
            <a:off x="2322576" y="3732973"/>
            <a:ext cx="7260590" cy="132715"/>
            <a:chOff x="2322576" y="3732973"/>
            <a:chExt cx="7260590" cy="132715"/>
          </a:xfrm>
        </p:grpSpPr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2576" y="3732973"/>
              <a:ext cx="484631" cy="13271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1144" y="3732973"/>
              <a:ext cx="484631" cy="13271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9711" y="3732973"/>
              <a:ext cx="484631" cy="132714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98278" y="3732973"/>
              <a:ext cx="484631" cy="132714"/>
            </a:xfrm>
            <a:prstGeom prst="rect">
              <a:avLst/>
            </a:prstGeom>
          </p:spPr>
        </p:pic>
      </p:grpSp>
      <p:sp>
        <p:nvSpPr>
          <p:cNvPr id="59" name="object 5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227" y="329183"/>
            <a:ext cx="41636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0" dirty="0">
                <a:solidFill>
                  <a:srgbClr val="5A6D6D"/>
                </a:solidFill>
                <a:latin typeface="Verdana"/>
                <a:cs typeface="Verdana"/>
              </a:rPr>
              <a:t>TH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6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U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45" dirty="0">
                <a:solidFill>
                  <a:srgbClr val="5A6D6D"/>
                </a:solidFill>
                <a:latin typeface="Verdana"/>
                <a:cs typeface="Verdana"/>
              </a:rPr>
              <a:t>AN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3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TI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3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5A6D6D"/>
                </a:solidFill>
                <a:latin typeface="Verdana"/>
                <a:cs typeface="Verdana"/>
              </a:rPr>
              <a:t>V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30" dirty="0">
                <a:solidFill>
                  <a:srgbClr val="5A6D6D"/>
                </a:solidFill>
                <a:latin typeface="Verdana"/>
                <a:cs typeface="Verdana"/>
              </a:rPr>
              <a:t>TO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04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5A6D6D"/>
                </a:solidFill>
                <a:latin typeface="Verdana"/>
                <a:cs typeface="Verdana"/>
              </a:rPr>
              <a:t>Y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35" dirty="0">
                <a:latin typeface="Arial Black"/>
                <a:cs typeface="Arial Black"/>
              </a:rPr>
              <a:t>Map</a:t>
            </a:r>
            <a:r>
              <a:rPr spc="-100" dirty="0">
                <a:latin typeface="Arial Black"/>
                <a:cs typeface="Arial Black"/>
              </a:rPr>
              <a:t> </a:t>
            </a:r>
            <a:r>
              <a:rPr spc="-145" dirty="0">
                <a:latin typeface="Arial Black"/>
                <a:cs typeface="Arial Black"/>
              </a:rPr>
              <a:t>how</a:t>
            </a:r>
            <a:r>
              <a:rPr spc="-90" dirty="0">
                <a:latin typeface="Arial Black"/>
                <a:cs typeface="Arial Black"/>
              </a:rPr>
              <a:t> </a:t>
            </a:r>
            <a:r>
              <a:rPr spc="-60" dirty="0">
                <a:latin typeface="Arial Black"/>
                <a:cs typeface="Arial Black"/>
              </a:rPr>
              <a:t>people</a:t>
            </a:r>
            <a:r>
              <a:rPr spc="-130" dirty="0">
                <a:latin typeface="Arial Black"/>
                <a:cs typeface="Arial Black"/>
              </a:rPr>
              <a:t> </a:t>
            </a:r>
            <a:r>
              <a:rPr spc="-160" dirty="0">
                <a:latin typeface="Arial Black"/>
                <a:cs typeface="Arial Black"/>
              </a:rPr>
              <a:t>connect</a:t>
            </a:r>
            <a:r>
              <a:rPr spc="-100" dirty="0">
                <a:latin typeface="Arial Black"/>
                <a:cs typeface="Arial Black"/>
              </a:rPr>
              <a:t> </a:t>
            </a:r>
            <a:r>
              <a:rPr spc="-30" dirty="0">
                <a:latin typeface="Arial Black"/>
                <a:cs typeface="Arial Black"/>
              </a:rPr>
              <a:t>to</a:t>
            </a:r>
            <a:r>
              <a:rPr spc="-105" dirty="0">
                <a:latin typeface="Arial Black"/>
                <a:cs typeface="Arial Black"/>
              </a:rPr>
              <a:t> </a:t>
            </a:r>
            <a:r>
              <a:rPr spc="-135" dirty="0">
                <a:latin typeface="Arial Black"/>
                <a:cs typeface="Arial Black"/>
              </a:rPr>
              <a:t>resources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227" y="1053591"/>
            <a:ext cx="809180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How</a:t>
            </a:r>
            <a:r>
              <a:rPr sz="1300" spc="-6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one</a:t>
            </a:r>
            <a:r>
              <a:rPr sz="1300" spc="-5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Georgia</a:t>
            </a:r>
            <a:r>
              <a:rPr sz="1300" spc="-6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community</a:t>
            </a:r>
            <a:r>
              <a:rPr sz="1300" spc="-6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addressed</a:t>
            </a:r>
            <a:r>
              <a:rPr sz="1300" spc="-6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5A6D6D"/>
                </a:solidFill>
                <a:latin typeface="Verdana"/>
                <a:cs typeface="Verdana"/>
              </a:rPr>
              <a:t>vision</a:t>
            </a:r>
            <a:r>
              <a:rPr sz="1300" spc="-6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and</a:t>
            </a:r>
            <a:r>
              <a:rPr sz="1300" spc="-6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5A6D6D"/>
                </a:solidFill>
                <a:latin typeface="Verdana"/>
                <a:cs typeface="Verdana"/>
              </a:rPr>
              <a:t>hearing,</a:t>
            </a:r>
            <a:r>
              <a:rPr sz="1300" spc="-6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from</a:t>
            </a:r>
            <a:r>
              <a:rPr sz="1300" spc="-6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screening</a:t>
            </a:r>
            <a:r>
              <a:rPr sz="1300" spc="-6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through</a:t>
            </a:r>
            <a:r>
              <a:rPr sz="1300" spc="-6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5A6D6D"/>
                </a:solidFill>
                <a:latin typeface="Verdana"/>
                <a:cs typeface="Verdana"/>
              </a:rPr>
              <a:t>follow-</a:t>
            </a:r>
            <a:r>
              <a:rPr sz="1300" dirty="0">
                <a:solidFill>
                  <a:srgbClr val="5A6D6D"/>
                </a:solidFill>
                <a:latin typeface="Verdana"/>
                <a:cs typeface="Verdana"/>
              </a:rPr>
              <a:t>up</a:t>
            </a:r>
            <a:r>
              <a:rPr sz="1300" spc="-5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5A6D6D"/>
                </a:solidFill>
                <a:latin typeface="Verdana"/>
                <a:cs typeface="Verdana"/>
              </a:rPr>
              <a:t>care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829800" y="256031"/>
            <a:ext cx="1783080" cy="384175"/>
          </a:xfrm>
          <a:custGeom>
            <a:avLst/>
            <a:gdLst/>
            <a:ahLst/>
            <a:cxnLst/>
            <a:rect l="l" t="t" r="r" b="b"/>
            <a:pathLst>
              <a:path w="1783079" h="384175">
                <a:moveTo>
                  <a:pt x="1591057" y="0"/>
                </a:moveTo>
                <a:lnTo>
                  <a:pt x="192024" y="0"/>
                </a:lnTo>
                <a:lnTo>
                  <a:pt x="147994" y="5071"/>
                </a:lnTo>
                <a:lnTo>
                  <a:pt x="107576" y="19517"/>
                </a:lnTo>
                <a:lnTo>
                  <a:pt x="71922" y="42185"/>
                </a:lnTo>
                <a:lnTo>
                  <a:pt x="42185" y="71923"/>
                </a:lnTo>
                <a:lnTo>
                  <a:pt x="19517" y="107577"/>
                </a:lnTo>
                <a:lnTo>
                  <a:pt x="5071" y="147995"/>
                </a:lnTo>
                <a:lnTo>
                  <a:pt x="0" y="192022"/>
                </a:lnTo>
                <a:lnTo>
                  <a:pt x="5071" y="236052"/>
                </a:lnTo>
                <a:lnTo>
                  <a:pt x="19517" y="276470"/>
                </a:lnTo>
                <a:lnTo>
                  <a:pt x="42185" y="312124"/>
                </a:lnTo>
                <a:lnTo>
                  <a:pt x="71922" y="341862"/>
                </a:lnTo>
                <a:lnTo>
                  <a:pt x="107576" y="364530"/>
                </a:lnTo>
                <a:lnTo>
                  <a:pt x="147994" y="378976"/>
                </a:lnTo>
                <a:lnTo>
                  <a:pt x="192024" y="384048"/>
                </a:lnTo>
                <a:lnTo>
                  <a:pt x="1591055" y="384050"/>
                </a:lnTo>
                <a:lnTo>
                  <a:pt x="1635085" y="378979"/>
                </a:lnTo>
                <a:lnTo>
                  <a:pt x="1675503" y="364532"/>
                </a:lnTo>
                <a:lnTo>
                  <a:pt x="1711156" y="341864"/>
                </a:lnTo>
                <a:lnTo>
                  <a:pt x="1740894" y="312127"/>
                </a:lnTo>
                <a:lnTo>
                  <a:pt x="1763562" y="276473"/>
                </a:lnTo>
                <a:lnTo>
                  <a:pt x="1778008" y="236054"/>
                </a:lnTo>
                <a:lnTo>
                  <a:pt x="1783079" y="192025"/>
                </a:lnTo>
                <a:lnTo>
                  <a:pt x="1778009" y="147995"/>
                </a:lnTo>
                <a:lnTo>
                  <a:pt x="1763563" y="107577"/>
                </a:lnTo>
                <a:lnTo>
                  <a:pt x="1740895" y="71923"/>
                </a:lnTo>
                <a:lnTo>
                  <a:pt x="1711158" y="42185"/>
                </a:lnTo>
                <a:lnTo>
                  <a:pt x="1675504" y="19517"/>
                </a:lnTo>
                <a:lnTo>
                  <a:pt x="1635086" y="5071"/>
                </a:lnTo>
                <a:lnTo>
                  <a:pt x="1591057" y="0"/>
                </a:lnTo>
                <a:close/>
              </a:path>
            </a:pathLst>
          </a:custGeom>
          <a:solidFill>
            <a:srgbClr val="EDE9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61403" y="341376"/>
            <a:ext cx="151384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4F3E93"/>
                </a:solidFill>
                <a:latin typeface="Arial Black"/>
                <a:cs typeface="Arial Black"/>
              </a:rPr>
              <a:t>IN</a:t>
            </a:r>
            <a:r>
              <a:rPr sz="1100" spc="-3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4F3E93"/>
                </a:solidFill>
                <a:latin typeface="Arial Black"/>
                <a:cs typeface="Arial Black"/>
              </a:rPr>
              <a:t>THE</a:t>
            </a:r>
            <a:r>
              <a:rPr sz="1100" spc="-2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100" spc="-10" dirty="0">
                <a:solidFill>
                  <a:srgbClr val="4F3E93"/>
                </a:solidFill>
                <a:latin typeface="Arial Black"/>
                <a:cs typeface="Arial Black"/>
              </a:rPr>
              <a:t>INVENTORY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66927" y="1691639"/>
            <a:ext cx="1737360" cy="868680"/>
            <a:chOff x="566927" y="1691639"/>
            <a:chExt cx="1737360" cy="868680"/>
          </a:xfrm>
        </p:grpSpPr>
        <p:sp>
          <p:nvSpPr>
            <p:cNvPr id="8" name="object 8"/>
            <p:cNvSpPr/>
            <p:nvPr/>
          </p:nvSpPr>
          <p:spPr>
            <a:xfrm>
              <a:off x="566927" y="1691639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60" h="868680">
                  <a:moveTo>
                    <a:pt x="1676552" y="0"/>
                  </a:moveTo>
                  <a:lnTo>
                    <a:pt x="60807" y="0"/>
                  </a:lnTo>
                  <a:lnTo>
                    <a:pt x="37138" y="4778"/>
                  </a:lnTo>
                  <a:lnTo>
                    <a:pt x="17810" y="17810"/>
                  </a:lnTo>
                  <a:lnTo>
                    <a:pt x="4778" y="37138"/>
                  </a:lnTo>
                  <a:lnTo>
                    <a:pt x="0" y="60807"/>
                  </a:lnTo>
                  <a:lnTo>
                    <a:pt x="0" y="807872"/>
                  </a:lnTo>
                  <a:lnTo>
                    <a:pt x="4778" y="831541"/>
                  </a:lnTo>
                  <a:lnTo>
                    <a:pt x="17810" y="850869"/>
                  </a:lnTo>
                  <a:lnTo>
                    <a:pt x="37138" y="863901"/>
                  </a:lnTo>
                  <a:lnTo>
                    <a:pt x="60807" y="868680"/>
                  </a:lnTo>
                  <a:lnTo>
                    <a:pt x="1676552" y="868680"/>
                  </a:lnTo>
                  <a:lnTo>
                    <a:pt x="1700221" y="863901"/>
                  </a:lnTo>
                  <a:lnTo>
                    <a:pt x="1719549" y="850869"/>
                  </a:lnTo>
                  <a:lnTo>
                    <a:pt x="1732581" y="831541"/>
                  </a:lnTo>
                  <a:lnTo>
                    <a:pt x="1737360" y="807872"/>
                  </a:lnTo>
                  <a:lnTo>
                    <a:pt x="1737360" y="60807"/>
                  </a:lnTo>
                  <a:lnTo>
                    <a:pt x="1732581" y="37138"/>
                  </a:lnTo>
                  <a:lnTo>
                    <a:pt x="1719549" y="17810"/>
                  </a:lnTo>
                  <a:lnTo>
                    <a:pt x="1700221" y="4778"/>
                  </a:lnTo>
                  <a:lnTo>
                    <a:pt x="1676552" y="0"/>
                  </a:lnTo>
                  <a:close/>
                </a:path>
              </a:pathLst>
            </a:custGeom>
            <a:solidFill>
              <a:srgbClr val="4F3E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4087" y="182879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46105" y="1888235"/>
            <a:ext cx="1009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400" dirty="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1155" y="2007615"/>
            <a:ext cx="861694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60" dirty="0">
                <a:solidFill>
                  <a:srgbClr val="FFFFFF"/>
                </a:solidFill>
                <a:latin typeface="Arial Black"/>
                <a:cs typeface="Arial Black"/>
              </a:rPr>
              <a:t>Screening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99804" y="1932940"/>
            <a:ext cx="1301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30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200">
              <a:latin typeface="Arial Black"/>
              <a:cs typeface="Arial Black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825495" y="1691639"/>
            <a:ext cx="1737360" cy="868680"/>
            <a:chOff x="2825495" y="1691639"/>
            <a:chExt cx="1737360" cy="868680"/>
          </a:xfrm>
        </p:grpSpPr>
        <p:sp>
          <p:nvSpPr>
            <p:cNvPr id="14" name="object 14"/>
            <p:cNvSpPr/>
            <p:nvPr/>
          </p:nvSpPr>
          <p:spPr>
            <a:xfrm>
              <a:off x="2825495" y="1691639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60" h="868680">
                  <a:moveTo>
                    <a:pt x="1676552" y="0"/>
                  </a:moveTo>
                  <a:lnTo>
                    <a:pt x="60807" y="0"/>
                  </a:lnTo>
                  <a:lnTo>
                    <a:pt x="37138" y="4778"/>
                  </a:lnTo>
                  <a:lnTo>
                    <a:pt x="17810" y="17810"/>
                  </a:lnTo>
                  <a:lnTo>
                    <a:pt x="4778" y="37138"/>
                  </a:lnTo>
                  <a:lnTo>
                    <a:pt x="0" y="60807"/>
                  </a:lnTo>
                  <a:lnTo>
                    <a:pt x="0" y="807872"/>
                  </a:lnTo>
                  <a:lnTo>
                    <a:pt x="4778" y="831541"/>
                  </a:lnTo>
                  <a:lnTo>
                    <a:pt x="17810" y="850869"/>
                  </a:lnTo>
                  <a:lnTo>
                    <a:pt x="37138" y="863901"/>
                  </a:lnTo>
                  <a:lnTo>
                    <a:pt x="60807" y="868680"/>
                  </a:lnTo>
                  <a:lnTo>
                    <a:pt x="1676552" y="868680"/>
                  </a:lnTo>
                  <a:lnTo>
                    <a:pt x="1700221" y="863901"/>
                  </a:lnTo>
                  <a:lnTo>
                    <a:pt x="1719549" y="850869"/>
                  </a:lnTo>
                  <a:lnTo>
                    <a:pt x="1732581" y="831541"/>
                  </a:lnTo>
                  <a:lnTo>
                    <a:pt x="1737359" y="807872"/>
                  </a:lnTo>
                  <a:lnTo>
                    <a:pt x="1737359" y="60807"/>
                  </a:lnTo>
                  <a:lnTo>
                    <a:pt x="1732581" y="37138"/>
                  </a:lnTo>
                  <a:lnTo>
                    <a:pt x="1719549" y="17810"/>
                  </a:lnTo>
                  <a:lnTo>
                    <a:pt x="1700221" y="4778"/>
                  </a:lnTo>
                  <a:lnTo>
                    <a:pt x="1676552" y="0"/>
                  </a:lnTo>
                  <a:close/>
                </a:path>
              </a:pathLst>
            </a:custGeom>
            <a:solidFill>
              <a:srgbClr val="6746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62655" y="182879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4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7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4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086417" y="1888235"/>
            <a:ext cx="1365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79723" y="1913128"/>
            <a:ext cx="688340" cy="4127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1490"/>
              </a:lnSpc>
              <a:spcBef>
                <a:spcPts val="204"/>
              </a:spcBef>
            </a:pPr>
            <a:r>
              <a:rPr sz="1300" spc="-70" dirty="0">
                <a:solidFill>
                  <a:srgbClr val="FFFFFF"/>
                </a:solidFill>
                <a:latin typeface="Arial Black"/>
                <a:cs typeface="Arial Black"/>
              </a:rPr>
              <a:t>Referral </a:t>
            </a:r>
            <a:r>
              <a:rPr sz="1300" spc="-10" dirty="0">
                <a:solidFill>
                  <a:srgbClr val="FFFFFF"/>
                </a:solidFill>
                <a:latin typeface="Arial Black"/>
                <a:cs typeface="Arial Black"/>
              </a:rPr>
              <a:t>notice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58372" y="1932940"/>
            <a:ext cx="1301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30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200">
              <a:latin typeface="Arial Black"/>
              <a:cs typeface="Arial Black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084064" y="1691639"/>
            <a:ext cx="1737360" cy="868680"/>
            <a:chOff x="5084064" y="1691639"/>
            <a:chExt cx="1737360" cy="868680"/>
          </a:xfrm>
        </p:grpSpPr>
        <p:sp>
          <p:nvSpPr>
            <p:cNvPr id="20" name="object 20"/>
            <p:cNvSpPr/>
            <p:nvPr/>
          </p:nvSpPr>
          <p:spPr>
            <a:xfrm>
              <a:off x="5084064" y="1691639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80">
                  <a:moveTo>
                    <a:pt x="1676552" y="0"/>
                  </a:moveTo>
                  <a:lnTo>
                    <a:pt x="60807" y="0"/>
                  </a:lnTo>
                  <a:lnTo>
                    <a:pt x="37138" y="4778"/>
                  </a:lnTo>
                  <a:lnTo>
                    <a:pt x="17810" y="17810"/>
                  </a:lnTo>
                  <a:lnTo>
                    <a:pt x="4778" y="37138"/>
                  </a:lnTo>
                  <a:lnTo>
                    <a:pt x="0" y="60807"/>
                  </a:lnTo>
                  <a:lnTo>
                    <a:pt x="0" y="807872"/>
                  </a:lnTo>
                  <a:lnTo>
                    <a:pt x="4778" y="831541"/>
                  </a:lnTo>
                  <a:lnTo>
                    <a:pt x="17810" y="850869"/>
                  </a:lnTo>
                  <a:lnTo>
                    <a:pt x="37138" y="863901"/>
                  </a:lnTo>
                  <a:lnTo>
                    <a:pt x="60807" y="868680"/>
                  </a:lnTo>
                  <a:lnTo>
                    <a:pt x="1676552" y="868680"/>
                  </a:lnTo>
                  <a:lnTo>
                    <a:pt x="1700221" y="863901"/>
                  </a:lnTo>
                  <a:lnTo>
                    <a:pt x="1719549" y="850869"/>
                  </a:lnTo>
                  <a:lnTo>
                    <a:pt x="1732581" y="831541"/>
                  </a:lnTo>
                  <a:lnTo>
                    <a:pt x="1737360" y="807872"/>
                  </a:lnTo>
                  <a:lnTo>
                    <a:pt x="1737360" y="60807"/>
                  </a:lnTo>
                  <a:lnTo>
                    <a:pt x="1732581" y="37138"/>
                  </a:lnTo>
                  <a:lnTo>
                    <a:pt x="1719549" y="17810"/>
                  </a:lnTo>
                  <a:lnTo>
                    <a:pt x="1700221" y="4778"/>
                  </a:lnTo>
                  <a:lnTo>
                    <a:pt x="1676552" y="0"/>
                  </a:lnTo>
                  <a:close/>
                </a:path>
              </a:pathLst>
            </a:custGeom>
            <a:solidFill>
              <a:srgbClr val="4F3E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221224" y="182879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4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4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344984" y="1888235"/>
            <a:ext cx="1358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38291" y="2007615"/>
            <a:ext cx="95821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55" dirty="0">
                <a:solidFill>
                  <a:srgbClr val="FFFFFF"/>
                </a:solidFill>
                <a:latin typeface="Arial Black"/>
                <a:cs typeface="Arial Black"/>
              </a:rPr>
              <a:t>Scheduling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16940" y="1932940"/>
            <a:ext cx="1301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30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200">
              <a:latin typeface="Arial Black"/>
              <a:cs typeface="Arial Black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342630" y="1691639"/>
            <a:ext cx="1737360" cy="868680"/>
            <a:chOff x="7342630" y="1691639"/>
            <a:chExt cx="1737360" cy="868680"/>
          </a:xfrm>
        </p:grpSpPr>
        <p:sp>
          <p:nvSpPr>
            <p:cNvPr id="26" name="object 26"/>
            <p:cNvSpPr/>
            <p:nvPr/>
          </p:nvSpPr>
          <p:spPr>
            <a:xfrm>
              <a:off x="7342630" y="1691639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80">
                  <a:moveTo>
                    <a:pt x="1676552" y="0"/>
                  </a:moveTo>
                  <a:lnTo>
                    <a:pt x="60807" y="0"/>
                  </a:lnTo>
                  <a:lnTo>
                    <a:pt x="37138" y="4778"/>
                  </a:lnTo>
                  <a:lnTo>
                    <a:pt x="17810" y="17810"/>
                  </a:lnTo>
                  <a:lnTo>
                    <a:pt x="4778" y="37138"/>
                  </a:lnTo>
                  <a:lnTo>
                    <a:pt x="0" y="60807"/>
                  </a:lnTo>
                  <a:lnTo>
                    <a:pt x="0" y="807872"/>
                  </a:lnTo>
                  <a:lnTo>
                    <a:pt x="4778" y="831541"/>
                  </a:lnTo>
                  <a:lnTo>
                    <a:pt x="17810" y="850869"/>
                  </a:lnTo>
                  <a:lnTo>
                    <a:pt x="37138" y="863901"/>
                  </a:lnTo>
                  <a:lnTo>
                    <a:pt x="60807" y="868680"/>
                  </a:lnTo>
                  <a:lnTo>
                    <a:pt x="1676552" y="868680"/>
                  </a:lnTo>
                  <a:lnTo>
                    <a:pt x="1700221" y="863901"/>
                  </a:lnTo>
                  <a:lnTo>
                    <a:pt x="1719550" y="850869"/>
                  </a:lnTo>
                  <a:lnTo>
                    <a:pt x="1732581" y="831541"/>
                  </a:lnTo>
                  <a:lnTo>
                    <a:pt x="1737359" y="807872"/>
                  </a:lnTo>
                  <a:lnTo>
                    <a:pt x="1737359" y="60807"/>
                  </a:lnTo>
                  <a:lnTo>
                    <a:pt x="1732581" y="37138"/>
                  </a:lnTo>
                  <a:lnTo>
                    <a:pt x="1719550" y="17810"/>
                  </a:lnTo>
                  <a:lnTo>
                    <a:pt x="1700221" y="4778"/>
                  </a:lnTo>
                  <a:lnTo>
                    <a:pt x="1676552" y="0"/>
                  </a:lnTo>
                  <a:close/>
                </a:path>
              </a:pathLst>
            </a:custGeom>
            <a:solidFill>
              <a:srgbClr val="6746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79790" y="182879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597995" y="1888235"/>
            <a:ext cx="1479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4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896859" y="1913128"/>
            <a:ext cx="847725" cy="4127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1490"/>
              </a:lnSpc>
              <a:spcBef>
                <a:spcPts val="204"/>
              </a:spcBef>
            </a:pPr>
            <a:r>
              <a:rPr sz="1300" spc="-100" dirty="0">
                <a:solidFill>
                  <a:srgbClr val="FFFFFF"/>
                </a:solidFill>
                <a:latin typeface="Arial Black"/>
                <a:cs typeface="Arial Black"/>
              </a:rPr>
              <a:t>Exam</a:t>
            </a:r>
            <a:r>
              <a:rPr sz="1300" spc="-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1300" spc="-20" dirty="0">
                <a:solidFill>
                  <a:srgbClr val="FFFFFF"/>
                </a:solidFill>
                <a:latin typeface="Arial Black"/>
                <a:cs typeface="Arial Black"/>
              </a:rPr>
              <a:t>care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75507" y="1932940"/>
            <a:ext cx="1301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30" dirty="0">
                <a:solidFill>
                  <a:srgbClr val="E8B036"/>
                </a:solidFill>
                <a:latin typeface="Arial Black"/>
                <a:cs typeface="Arial Black"/>
              </a:rPr>
              <a:t>›</a:t>
            </a:r>
            <a:endParaRPr sz="2200">
              <a:latin typeface="Arial Black"/>
              <a:cs typeface="Arial Black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601200" y="1691639"/>
            <a:ext cx="1737360" cy="868680"/>
            <a:chOff x="9601200" y="1691639"/>
            <a:chExt cx="1737360" cy="868680"/>
          </a:xfrm>
        </p:grpSpPr>
        <p:sp>
          <p:nvSpPr>
            <p:cNvPr id="32" name="object 32"/>
            <p:cNvSpPr/>
            <p:nvPr/>
          </p:nvSpPr>
          <p:spPr>
            <a:xfrm>
              <a:off x="9601200" y="1691639"/>
              <a:ext cx="1737360" cy="868680"/>
            </a:xfrm>
            <a:custGeom>
              <a:avLst/>
              <a:gdLst/>
              <a:ahLst/>
              <a:cxnLst/>
              <a:rect l="l" t="t" r="r" b="b"/>
              <a:pathLst>
                <a:path w="1737359" h="868680">
                  <a:moveTo>
                    <a:pt x="1676552" y="0"/>
                  </a:moveTo>
                  <a:lnTo>
                    <a:pt x="60807" y="0"/>
                  </a:lnTo>
                  <a:lnTo>
                    <a:pt x="37138" y="4778"/>
                  </a:lnTo>
                  <a:lnTo>
                    <a:pt x="17809" y="17810"/>
                  </a:lnTo>
                  <a:lnTo>
                    <a:pt x="4778" y="37138"/>
                  </a:lnTo>
                  <a:lnTo>
                    <a:pt x="0" y="60807"/>
                  </a:lnTo>
                  <a:lnTo>
                    <a:pt x="0" y="807872"/>
                  </a:lnTo>
                  <a:lnTo>
                    <a:pt x="4778" y="831541"/>
                  </a:lnTo>
                  <a:lnTo>
                    <a:pt x="17809" y="850869"/>
                  </a:lnTo>
                  <a:lnTo>
                    <a:pt x="37138" y="863901"/>
                  </a:lnTo>
                  <a:lnTo>
                    <a:pt x="60807" y="868680"/>
                  </a:lnTo>
                  <a:lnTo>
                    <a:pt x="1676552" y="868680"/>
                  </a:lnTo>
                  <a:lnTo>
                    <a:pt x="1700221" y="863901"/>
                  </a:lnTo>
                  <a:lnTo>
                    <a:pt x="1719549" y="850869"/>
                  </a:lnTo>
                  <a:lnTo>
                    <a:pt x="1732581" y="831541"/>
                  </a:lnTo>
                  <a:lnTo>
                    <a:pt x="1737359" y="807872"/>
                  </a:lnTo>
                  <a:lnTo>
                    <a:pt x="1737359" y="60807"/>
                  </a:lnTo>
                  <a:lnTo>
                    <a:pt x="1732581" y="37138"/>
                  </a:lnTo>
                  <a:lnTo>
                    <a:pt x="1719549" y="17810"/>
                  </a:lnTo>
                  <a:lnTo>
                    <a:pt x="1700221" y="4778"/>
                  </a:lnTo>
                  <a:lnTo>
                    <a:pt x="1676552" y="0"/>
                  </a:lnTo>
                  <a:close/>
                </a:path>
              </a:pathLst>
            </a:custGeom>
            <a:solidFill>
              <a:srgbClr val="9A62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738358" y="182879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E8B0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9861326" y="1888235"/>
            <a:ext cx="1377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FFFF"/>
                </a:solidFill>
                <a:latin typeface="Arial Black"/>
                <a:cs typeface="Arial Black"/>
              </a:rPr>
              <a:t>5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155428" y="2007615"/>
            <a:ext cx="86614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40" dirty="0">
                <a:solidFill>
                  <a:srgbClr val="FFFFFF"/>
                </a:solidFill>
                <a:latin typeface="Arial Black"/>
                <a:cs typeface="Arial Black"/>
              </a:rPr>
              <a:t>Follow-</a:t>
            </a:r>
            <a:r>
              <a:rPr sz="1300" spc="-25" dirty="0">
                <a:solidFill>
                  <a:srgbClr val="FFFFFF"/>
                </a:solidFill>
                <a:latin typeface="Arial Black"/>
                <a:cs typeface="Arial Black"/>
              </a:rPr>
              <a:t>up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301703" y="4933188"/>
            <a:ext cx="57302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spc="-90" dirty="0">
                <a:solidFill>
                  <a:srgbClr val="4F3E93"/>
                </a:solidFill>
                <a:latin typeface="Trebuchet MS"/>
                <a:cs typeface="Trebuchet MS"/>
              </a:rPr>
              <a:t>Mapping</a:t>
            </a:r>
            <a:r>
              <a:rPr sz="2000" b="1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spc="100" dirty="0">
                <a:solidFill>
                  <a:srgbClr val="4F3E93"/>
                </a:solidFill>
                <a:latin typeface="Trebuchet MS"/>
                <a:cs typeface="Trebuchet MS"/>
              </a:rPr>
              <a:t>shows</a:t>
            </a:r>
            <a:r>
              <a:rPr sz="2000" b="1" spc="-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spc="-55" dirty="0">
                <a:solidFill>
                  <a:srgbClr val="4F3E93"/>
                </a:solidFill>
                <a:latin typeface="Trebuchet MS"/>
                <a:cs typeface="Trebuchet MS"/>
              </a:rPr>
              <a:t>where</a:t>
            </a:r>
            <a:r>
              <a:rPr sz="2000" b="1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F3E93"/>
                </a:solidFill>
                <a:latin typeface="Trebuchet MS"/>
                <a:cs typeface="Trebuchet MS"/>
              </a:rPr>
              <a:t>the</a:t>
            </a:r>
            <a:r>
              <a:rPr sz="2000" b="1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spc="75" dirty="0">
                <a:solidFill>
                  <a:srgbClr val="4F3E93"/>
                </a:solidFill>
                <a:latin typeface="Trebuchet MS"/>
                <a:cs typeface="Trebuchet MS"/>
              </a:rPr>
              <a:t>process</a:t>
            </a:r>
            <a:r>
              <a:rPr sz="2000" b="1" spc="-2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F3E93"/>
                </a:solidFill>
                <a:latin typeface="Trebuchet MS"/>
                <a:cs typeface="Trebuchet MS"/>
              </a:rPr>
              <a:t>breaks</a:t>
            </a:r>
            <a:r>
              <a:rPr sz="2000" b="1" spc="-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4F3E93"/>
                </a:solidFill>
                <a:latin typeface="Trebuchet MS"/>
                <a:cs typeface="Trebuchet MS"/>
              </a:rPr>
              <a:t>down, </a:t>
            </a:r>
            <a:r>
              <a:rPr sz="2000" b="1" spc="220" dirty="0">
                <a:solidFill>
                  <a:srgbClr val="4F3E93"/>
                </a:solidFill>
                <a:latin typeface="Trebuchet MS"/>
                <a:cs typeface="Trebuchet MS"/>
              </a:rPr>
              <a:t>so</a:t>
            </a:r>
            <a:r>
              <a:rPr sz="2000" b="1" spc="-2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4F3E93"/>
                </a:solidFill>
                <a:latin typeface="Trebuchet MS"/>
                <a:cs typeface="Trebuchet MS"/>
              </a:rPr>
              <a:t>partners</a:t>
            </a:r>
            <a:r>
              <a:rPr sz="2000" b="1" spc="-2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spc="-10" dirty="0">
                <a:solidFill>
                  <a:srgbClr val="4F3E93"/>
                </a:solidFill>
                <a:latin typeface="Trebuchet MS"/>
                <a:cs typeface="Trebuchet MS"/>
              </a:rPr>
              <a:t>know</a:t>
            </a:r>
            <a:r>
              <a:rPr sz="2000" b="1" spc="-2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spc="-45" dirty="0">
                <a:solidFill>
                  <a:srgbClr val="4F3E93"/>
                </a:solidFill>
                <a:latin typeface="Trebuchet MS"/>
                <a:cs typeface="Trebuchet MS"/>
              </a:rPr>
              <a:t>where</a:t>
            </a:r>
            <a:r>
              <a:rPr sz="2000" b="1" spc="-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spc="114" dirty="0">
                <a:solidFill>
                  <a:srgbClr val="4F3E93"/>
                </a:solidFill>
                <a:latin typeface="Trebuchet MS"/>
                <a:cs typeface="Trebuchet MS"/>
              </a:rPr>
              <a:t>to</a:t>
            </a:r>
            <a:r>
              <a:rPr sz="2000" b="1" spc="-2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4F3E93"/>
                </a:solidFill>
                <a:latin typeface="Trebuchet MS"/>
                <a:cs typeface="Trebuchet MS"/>
              </a:rPr>
              <a:t>act.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54227" y="2606547"/>
            <a:ext cx="27635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674698"/>
                </a:solidFill>
                <a:latin typeface="Arial Black"/>
                <a:cs typeface="Arial Black"/>
              </a:rPr>
              <a:t>AFTER:</a:t>
            </a:r>
            <a:r>
              <a:rPr sz="1000" spc="229" dirty="0">
                <a:solidFill>
                  <a:srgbClr val="674698"/>
                </a:solidFill>
                <a:latin typeface="Arial Black"/>
                <a:cs typeface="Arial Black"/>
              </a:rPr>
              <a:t> </a:t>
            </a:r>
            <a:r>
              <a:rPr sz="1000" dirty="0">
                <a:solidFill>
                  <a:srgbClr val="674698"/>
                </a:solidFill>
                <a:latin typeface="Arial Black"/>
                <a:cs typeface="Arial Black"/>
              </a:rPr>
              <a:t>THE</a:t>
            </a:r>
            <a:r>
              <a:rPr sz="1000" spc="215" dirty="0">
                <a:solidFill>
                  <a:srgbClr val="674698"/>
                </a:solidFill>
                <a:latin typeface="Arial Black"/>
                <a:cs typeface="Arial Black"/>
              </a:rPr>
              <a:t> </a:t>
            </a:r>
            <a:r>
              <a:rPr sz="1000" dirty="0">
                <a:solidFill>
                  <a:srgbClr val="674698"/>
                </a:solidFill>
                <a:latin typeface="Arial Black"/>
                <a:cs typeface="Arial Black"/>
              </a:rPr>
              <a:t>LINKS</a:t>
            </a:r>
            <a:r>
              <a:rPr sz="1000" spc="220" dirty="0">
                <a:solidFill>
                  <a:srgbClr val="674698"/>
                </a:solidFill>
                <a:latin typeface="Arial Black"/>
                <a:cs typeface="Arial Black"/>
              </a:rPr>
              <a:t> </a:t>
            </a:r>
            <a:r>
              <a:rPr sz="1000" dirty="0">
                <a:solidFill>
                  <a:srgbClr val="674698"/>
                </a:solidFill>
                <a:latin typeface="Arial Black"/>
                <a:cs typeface="Arial Black"/>
              </a:rPr>
              <a:t>PARTNERS</a:t>
            </a:r>
            <a:r>
              <a:rPr sz="1000" spc="220" dirty="0">
                <a:solidFill>
                  <a:srgbClr val="674698"/>
                </a:solidFill>
                <a:latin typeface="Arial Black"/>
                <a:cs typeface="Arial Black"/>
              </a:rPr>
              <a:t> </a:t>
            </a:r>
            <a:r>
              <a:rPr sz="1000" spc="-20" dirty="0">
                <a:solidFill>
                  <a:srgbClr val="674698"/>
                </a:solidFill>
                <a:latin typeface="Arial Black"/>
                <a:cs typeface="Arial Black"/>
              </a:rPr>
              <a:t>BUILT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66927" y="2862072"/>
            <a:ext cx="1737360" cy="1874520"/>
          </a:xfrm>
          <a:custGeom>
            <a:avLst/>
            <a:gdLst/>
            <a:ahLst/>
            <a:cxnLst/>
            <a:rect l="l" t="t" r="r" b="b"/>
            <a:pathLst>
              <a:path w="1737360" h="1874520">
                <a:moveTo>
                  <a:pt x="1615746" y="0"/>
                </a:moveTo>
                <a:lnTo>
                  <a:pt x="121614" y="0"/>
                </a:lnTo>
                <a:lnTo>
                  <a:pt x="74276" y="9557"/>
                </a:lnTo>
                <a:lnTo>
                  <a:pt x="35620" y="35620"/>
                </a:lnTo>
                <a:lnTo>
                  <a:pt x="9557" y="74276"/>
                </a:lnTo>
                <a:lnTo>
                  <a:pt x="0" y="121613"/>
                </a:lnTo>
                <a:lnTo>
                  <a:pt x="0" y="1752906"/>
                </a:lnTo>
                <a:lnTo>
                  <a:pt x="9557" y="1800243"/>
                </a:lnTo>
                <a:lnTo>
                  <a:pt x="35620" y="1838899"/>
                </a:lnTo>
                <a:lnTo>
                  <a:pt x="74276" y="1864962"/>
                </a:lnTo>
                <a:lnTo>
                  <a:pt x="121614" y="1874520"/>
                </a:lnTo>
                <a:lnTo>
                  <a:pt x="1615746" y="1874520"/>
                </a:lnTo>
                <a:lnTo>
                  <a:pt x="1663083" y="1864962"/>
                </a:lnTo>
                <a:lnTo>
                  <a:pt x="1701739" y="1838899"/>
                </a:lnTo>
                <a:lnTo>
                  <a:pt x="1727802" y="1800243"/>
                </a:lnTo>
                <a:lnTo>
                  <a:pt x="1737360" y="1752906"/>
                </a:lnTo>
                <a:lnTo>
                  <a:pt x="1737360" y="121613"/>
                </a:lnTo>
                <a:lnTo>
                  <a:pt x="1727802" y="74276"/>
                </a:lnTo>
                <a:lnTo>
                  <a:pt x="1701739" y="35620"/>
                </a:lnTo>
                <a:lnTo>
                  <a:pt x="1663083" y="9557"/>
                </a:lnTo>
                <a:lnTo>
                  <a:pt x="1615746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691387" y="2928620"/>
            <a:ext cx="1391285" cy="60198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Grades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95" dirty="0">
                <a:solidFill>
                  <a:srgbClr val="FFFFFF"/>
                </a:solidFill>
                <a:latin typeface="Verdana"/>
                <a:cs typeface="Verdana"/>
              </a:rPr>
              <a:t>K–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 8,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by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trained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school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nurses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825495" y="2862072"/>
            <a:ext cx="1737360" cy="1874520"/>
          </a:xfrm>
          <a:custGeom>
            <a:avLst/>
            <a:gdLst/>
            <a:ahLst/>
            <a:cxnLst/>
            <a:rect l="l" t="t" r="r" b="b"/>
            <a:pathLst>
              <a:path w="1737360" h="1874520">
                <a:moveTo>
                  <a:pt x="1615746" y="0"/>
                </a:moveTo>
                <a:lnTo>
                  <a:pt x="121613" y="0"/>
                </a:lnTo>
                <a:lnTo>
                  <a:pt x="74276" y="9557"/>
                </a:lnTo>
                <a:lnTo>
                  <a:pt x="35620" y="35620"/>
                </a:lnTo>
                <a:lnTo>
                  <a:pt x="9557" y="74276"/>
                </a:lnTo>
                <a:lnTo>
                  <a:pt x="0" y="121613"/>
                </a:lnTo>
                <a:lnTo>
                  <a:pt x="0" y="1752906"/>
                </a:lnTo>
                <a:lnTo>
                  <a:pt x="9557" y="1800243"/>
                </a:lnTo>
                <a:lnTo>
                  <a:pt x="35620" y="1838899"/>
                </a:lnTo>
                <a:lnTo>
                  <a:pt x="74276" y="1864962"/>
                </a:lnTo>
                <a:lnTo>
                  <a:pt x="121613" y="1874520"/>
                </a:lnTo>
                <a:lnTo>
                  <a:pt x="1615746" y="1874520"/>
                </a:lnTo>
                <a:lnTo>
                  <a:pt x="1663083" y="1864962"/>
                </a:lnTo>
                <a:lnTo>
                  <a:pt x="1701739" y="1838899"/>
                </a:lnTo>
                <a:lnTo>
                  <a:pt x="1727802" y="1800243"/>
                </a:lnTo>
                <a:lnTo>
                  <a:pt x="1737359" y="1752906"/>
                </a:lnTo>
                <a:lnTo>
                  <a:pt x="1737359" y="121613"/>
                </a:lnTo>
                <a:lnTo>
                  <a:pt x="1727802" y="74276"/>
                </a:lnTo>
                <a:lnTo>
                  <a:pt x="1701739" y="35620"/>
                </a:lnTo>
                <a:lnTo>
                  <a:pt x="1663083" y="9557"/>
                </a:lnTo>
                <a:lnTo>
                  <a:pt x="1615746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2949955" y="2928620"/>
            <a:ext cx="1268095" cy="98298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130810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Letters</a:t>
            </a:r>
            <a:r>
              <a:rPr sz="12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explain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why</a:t>
            </a:r>
            <a:r>
              <a:rPr sz="12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screening</a:t>
            </a:r>
            <a:endParaRPr sz="1200">
              <a:latin typeface="Verdana"/>
              <a:cs typeface="Verdana"/>
            </a:endParaRPr>
          </a:p>
          <a:p>
            <a:pPr marL="12700" marR="5080">
              <a:lnSpc>
                <a:spcPct val="104200"/>
              </a:lnSpc>
              <a:spcBef>
                <a:spcPts val="110"/>
              </a:spcBef>
            </a:pPr>
            <a:r>
              <a:rPr sz="1200" spc="-35" dirty="0">
                <a:solidFill>
                  <a:srgbClr val="FFFFFF"/>
                </a:solidFill>
                <a:latin typeface="Verdana"/>
                <a:cs typeface="Verdana"/>
              </a:rPr>
              <a:t>matters,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school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provides referrals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084064" y="2862072"/>
            <a:ext cx="1737360" cy="1874520"/>
          </a:xfrm>
          <a:custGeom>
            <a:avLst/>
            <a:gdLst/>
            <a:ahLst/>
            <a:cxnLst/>
            <a:rect l="l" t="t" r="r" b="b"/>
            <a:pathLst>
              <a:path w="1737359" h="1874520">
                <a:moveTo>
                  <a:pt x="1615746" y="0"/>
                </a:moveTo>
                <a:lnTo>
                  <a:pt x="121613" y="0"/>
                </a:lnTo>
                <a:lnTo>
                  <a:pt x="74276" y="9557"/>
                </a:lnTo>
                <a:lnTo>
                  <a:pt x="35620" y="35620"/>
                </a:lnTo>
                <a:lnTo>
                  <a:pt x="9557" y="74276"/>
                </a:lnTo>
                <a:lnTo>
                  <a:pt x="0" y="121613"/>
                </a:lnTo>
                <a:lnTo>
                  <a:pt x="0" y="1752906"/>
                </a:lnTo>
                <a:lnTo>
                  <a:pt x="9557" y="1800243"/>
                </a:lnTo>
                <a:lnTo>
                  <a:pt x="35620" y="1838899"/>
                </a:lnTo>
                <a:lnTo>
                  <a:pt x="74276" y="1864962"/>
                </a:lnTo>
                <a:lnTo>
                  <a:pt x="121613" y="1874520"/>
                </a:lnTo>
                <a:lnTo>
                  <a:pt x="1615746" y="1874520"/>
                </a:lnTo>
                <a:lnTo>
                  <a:pt x="1663083" y="1864962"/>
                </a:lnTo>
                <a:lnTo>
                  <a:pt x="1701739" y="1838899"/>
                </a:lnTo>
                <a:lnTo>
                  <a:pt x="1727802" y="1800243"/>
                </a:lnTo>
                <a:lnTo>
                  <a:pt x="1737360" y="1752906"/>
                </a:lnTo>
                <a:lnTo>
                  <a:pt x="1737360" y="121613"/>
                </a:lnTo>
                <a:lnTo>
                  <a:pt x="1727802" y="74276"/>
                </a:lnTo>
                <a:lnTo>
                  <a:pt x="1701739" y="35620"/>
                </a:lnTo>
                <a:lnTo>
                  <a:pt x="1663083" y="9557"/>
                </a:lnTo>
                <a:lnTo>
                  <a:pt x="1615746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208523" y="2928620"/>
            <a:ext cx="1290955" cy="79057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r>
              <a:rPr sz="12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permission,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school</a:t>
            </a:r>
            <a:r>
              <a:rPr sz="12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staff</a:t>
            </a:r>
            <a:endParaRPr sz="1200">
              <a:latin typeface="Verdana"/>
              <a:cs typeface="Verdana"/>
            </a:endParaRPr>
          </a:p>
          <a:p>
            <a:pPr marL="12700" marR="292735">
              <a:lnSpc>
                <a:spcPct val="103299"/>
              </a:lnSpc>
              <a:spcBef>
                <a:spcPts val="12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contact</a:t>
            </a:r>
            <a:r>
              <a:rPr sz="12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local specialists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342630" y="2862072"/>
            <a:ext cx="1737360" cy="1874520"/>
          </a:xfrm>
          <a:custGeom>
            <a:avLst/>
            <a:gdLst/>
            <a:ahLst/>
            <a:cxnLst/>
            <a:rect l="l" t="t" r="r" b="b"/>
            <a:pathLst>
              <a:path w="1737359" h="1874520">
                <a:moveTo>
                  <a:pt x="1615746" y="0"/>
                </a:moveTo>
                <a:lnTo>
                  <a:pt x="121615" y="0"/>
                </a:lnTo>
                <a:lnTo>
                  <a:pt x="74276" y="9557"/>
                </a:lnTo>
                <a:lnTo>
                  <a:pt x="35620" y="35620"/>
                </a:lnTo>
                <a:lnTo>
                  <a:pt x="9557" y="74276"/>
                </a:lnTo>
                <a:lnTo>
                  <a:pt x="0" y="121613"/>
                </a:lnTo>
                <a:lnTo>
                  <a:pt x="0" y="1752906"/>
                </a:lnTo>
                <a:lnTo>
                  <a:pt x="9557" y="1800243"/>
                </a:lnTo>
                <a:lnTo>
                  <a:pt x="35620" y="1838899"/>
                </a:lnTo>
                <a:lnTo>
                  <a:pt x="74276" y="1864962"/>
                </a:lnTo>
                <a:lnTo>
                  <a:pt x="121615" y="1874520"/>
                </a:lnTo>
                <a:lnTo>
                  <a:pt x="1615746" y="1874520"/>
                </a:lnTo>
                <a:lnTo>
                  <a:pt x="1663083" y="1864962"/>
                </a:lnTo>
                <a:lnTo>
                  <a:pt x="1701739" y="1838899"/>
                </a:lnTo>
                <a:lnTo>
                  <a:pt x="1727802" y="1800243"/>
                </a:lnTo>
                <a:lnTo>
                  <a:pt x="1737359" y="1752906"/>
                </a:lnTo>
                <a:lnTo>
                  <a:pt x="1737359" y="121613"/>
                </a:lnTo>
                <a:lnTo>
                  <a:pt x="1727802" y="74276"/>
                </a:lnTo>
                <a:lnTo>
                  <a:pt x="1701739" y="35620"/>
                </a:lnTo>
                <a:lnTo>
                  <a:pt x="1663083" y="9557"/>
                </a:lnTo>
                <a:lnTo>
                  <a:pt x="1615746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467090" y="2928620"/>
            <a:ext cx="1447165" cy="79057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Local</a:t>
            </a:r>
            <a:r>
              <a:rPr sz="120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optometrists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audiologists</a:t>
            </a:r>
            <a:endParaRPr sz="1200">
              <a:latin typeface="Verdana"/>
              <a:cs typeface="Verdana"/>
            </a:endParaRPr>
          </a:p>
          <a:p>
            <a:pPr marL="12700" marR="241300">
              <a:lnSpc>
                <a:spcPct val="103299"/>
              </a:lnSpc>
              <a:spcBef>
                <a:spcPts val="12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agreed</a:t>
            </a:r>
            <a:r>
              <a:rPr sz="1200" spc="-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to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Verdana"/>
                <a:cs typeface="Verdana"/>
              </a:rPr>
              <a:t>serve 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families</a:t>
            </a:r>
            <a:r>
              <a:rPr sz="12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12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need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9601200" y="2862072"/>
            <a:ext cx="1737360" cy="1874520"/>
          </a:xfrm>
          <a:custGeom>
            <a:avLst/>
            <a:gdLst/>
            <a:ahLst/>
            <a:cxnLst/>
            <a:rect l="l" t="t" r="r" b="b"/>
            <a:pathLst>
              <a:path w="1737359" h="1874520">
                <a:moveTo>
                  <a:pt x="1615744" y="0"/>
                </a:moveTo>
                <a:lnTo>
                  <a:pt x="121613" y="0"/>
                </a:lnTo>
                <a:lnTo>
                  <a:pt x="74276" y="9557"/>
                </a:lnTo>
                <a:lnTo>
                  <a:pt x="35620" y="35620"/>
                </a:lnTo>
                <a:lnTo>
                  <a:pt x="9557" y="74276"/>
                </a:lnTo>
                <a:lnTo>
                  <a:pt x="0" y="121613"/>
                </a:lnTo>
                <a:lnTo>
                  <a:pt x="0" y="1752906"/>
                </a:lnTo>
                <a:lnTo>
                  <a:pt x="9557" y="1800243"/>
                </a:lnTo>
                <a:lnTo>
                  <a:pt x="35620" y="1838899"/>
                </a:lnTo>
                <a:lnTo>
                  <a:pt x="74276" y="1864962"/>
                </a:lnTo>
                <a:lnTo>
                  <a:pt x="121613" y="1874520"/>
                </a:lnTo>
                <a:lnTo>
                  <a:pt x="1615744" y="1874520"/>
                </a:lnTo>
                <a:lnTo>
                  <a:pt x="1663083" y="1864962"/>
                </a:lnTo>
                <a:lnTo>
                  <a:pt x="1701739" y="1838899"/>
                </a:lnTo>
                <a:lnTo>
                  <a:pt x="1727802" y="1800243"/>
                </a:lnTo>
                <a:lnTo>
                  <a:pt x="1737359" y="1752906"/>
                </a:lnTo>
                <a:lnTo>
                  <a:pt x="1737359" y="121613"/>
                </a:lnTo>
                <a:lnTo>
                  <a:pt x="1727802" y="74276"/>
                </a:lnTo>
                <a:lnTo>
                  <a:pt x="1701739" y="35620"/>
                </a:lnTo>
                <a:lnTo>
                  <a:pt x="1663083" y="9557"/>
                </a:lnTo>
                <a:lnTo>
                  <a:pt x="1615744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9725659" y="2928620"/>
            <a:ext cx="1210945" cy="79057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0"/>
              </a:spcBef>
            </a:pP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School</a:t>
            </a:r>
            <a:r>
              <a:rPr sz="12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staff </a:t>
            </a:r>
            <a:r>
              <a:rPr sz="1200" dirty="0">
                <a:solidFill>
                  <a:srgbClr val="FFFFFF"/>
                </a:solidFill>
                <a:latin typeface="Verdana"/>
                <a:cs typeface="Verdana"/>
              </a:rPr>
              <a:t>coordinate</a:t>
            </a:r>
            <a:r>
              <a:rPr sz="12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with</a:t>
            </a:r>
            <a:endParaRPr sz="1200">
              <a:latin typeface="Verdana"/>
              <a:cs typeface="Verdana"/>
            </a:endParaRPr>
          </a:p>
          <a:p>
            <a:pPr marL="12700" marR="287655">
              <a:lnSpc>
                <a:spcPct val="103299"/>
              </a:lnSpc>
              <a:spcBef>
                <a:spcPts val="120"/>
              </a:spcBef>
            </a:pPr>
            <a:r>
              <a:rPr sz="1200" spc="-20" dirty="0">
                <a:solidFill>
                  <a:srgbClr val="FFFFFF"/>
                </a:solidFill>
                <a:latin typeface="Verdana"/>
                <a:cs typeface="Verdana"/>
              </a:rPr>
              <a:t>families</a:t>
            </a:r>
            <a:r>
              <a:rPr sz="1200" spc="-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Verdana"/>
                <a:cs typeface="Verdana"/>
              </a:rPr>
              <a:t>and </a:t>
            </a:r>
            <a:r>
              <a:rPr sz="1200" spc="-10" dirty="0">
                <a:solidFill>
                  <a:srgbClr val="FFFFFF"/>
                </a:solidFill>
                <a:latin typeface="Verdana"/>
                <a:cs typeface="Verdana"/>
              </a:rPr>
              <a:t>specialists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48" name="object 4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927" y="4965191"/>
            <a:ext cx="610315" cy="594360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1057147" y="4239767"/>
            <a:ext cx="781050" cy="3581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</a:pPr>
            <a:r>
              <a:rPr sz="1100" spc="-10" dirty="0">
                <a:solidFill>
                  <a:srgbClr val="FFFFFF"/>
                </a:solidFill>
                <a:latin typeface="Arial Black"/>
                <a:cs typeface="Arial Black"/>
              </a:rPr>
              <a:t>Available, </a:t>
            </a:r>
            <a:r>
              <a:rPr sz="1100" spc="-80" dirty="0">
                <a:solidFill>
                  <a:srgbClr val="FFFFFF"/>
                </a:solidFill>
                <a:latin typeface="Arial Black"/>
                <a:cs typeface="Arial Black"/>
              </a:rPr>
              <a:t>Accessible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315715" y="4239767"/>
            <a:ext cx="79121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5" dirty="0">
                <a:solidFill>
                  <a:srgbClr val="FFFFFF"/>
                </a:solidFill>
                <a:latin typeface="Arial Black"/>
                <a:cs typeface="Arial Black"/>
              </a:rPr>
              <a:t>Awareness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574284" y="4239767"/>
            <a:ext cx="7810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70" dirty="0">
                <a:solidFill>
                  <a:srgbClr val="FFFFFF"/>
                </a:solidFill>
                <a:latin typeface="Arial Black"/>
                <a:cs typeface="Arial Black"/>
              </a:rPr>
              <a:t>Accessible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832850" y="4239767"/>
            <a:ext cx="78930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solidFill>
                  <a:srgbClr val="FFFFFF"/>
                </a:solidFill>
                <a:latin typeface="Arial Black"/>
                <a:cs typeface="Arial Black"/>
              </a:rPr>
              <a:t>Affordable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0091419" y="4239767"/>
            <a:ext cx="871219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5" dirty="0">
                <a:solidFill>
                  <a:srgbClr val="FFFFFF"/>
                </a:solidFill>
                <a:latin typeface="Arial Black"/>
                <a:cs typeface="Arial Black"/>
              </a:rPr>
              <a:t>Operational</a:t>
            </a:r>
            <a:endParaRPr sz="1100">
              <a:latin typeface="Arial Black"/>
              <a:cs typeface="Arial Black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704087" y="3595444"/>
            <a:ext cx="9354820" cy="864235"/>
            <a:chOff x="704087" y="3595444"/>
            <a:chExt cx="9354820" cy="864235"/>
          </a:xfrm>
        </p:grpSpPr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13431" y="3595444"/>
              <a:ext cx="502919" cy="407771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9" y="3595444"/>
              <a:ext cx="502920" cy="40777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0567" y="3595444"/>
              <a:ext cx="502920" cy="40777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89135" y="3595444"/>
              <a:ext cx="502920" cy="40777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4087" y="4321959"/>
              <a:ext cx="320040" cy="13734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62655" y="4321959"/>
              <a:ext cx="320040" cy="13734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1223" y="4321959"/>
              <a:ext cx="320039" cy="13734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79790" y="4321959"/>
              <a:ext cx="320040" cy="13734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38359" y="4331959"/>
              <a:ext cx="320040" cy="81983"/>
            </a:xfrm>
            <a:prstGeom prst="rect">
              <a:avLst/>
            </a:prstGeom>
          </p:spPr>
        </p:pic>
      </p:grpSp>
      <p:sp>
        <p:nvSpPr>
          <p:cNvPr id="64" name="object 6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227" y="329183"/>
            <a:ext cx="184213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95" dirty="0">
                <a:solidFill>
                  <a:srgbClr val="5A6D6D"/>
                </a:solidFill>
                <a:latin typeface="Verdana"/>
                <a:cs typeface="Verdana"/>
              </a:rPr>
              <a:t>A</a:t>
            </a:r>
            <a:r>
              <a:rPr sz="1100" spc="30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6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-2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30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X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35" dirty="0">
                <a:solidFill>
                  <a:srgbClr val="5A6D6D"/>
                </a:solidFill>
                <a:latin typeface="Verdana"/>
                <a:cs typeface="Verdana"/>
              </a:rPr>
              <a:t>AM</a:t>
            </a:r>
            <a:r>
              <a:rPr sz="1100" spc="-22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P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L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5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From</a:t>
            </a:r>
            <a:r>
              <a:rPr spc="-100" dirty="0"/>
              <a:t> </a:t>
            </a:r>
            <a:r>
              <a:rPr dirty="0"/>
              <a:t>a</a:t>
            </a:r>
            <a:r>
              <a:rPr spc="-105" dirty="0"/>
              <a:t> </a:t>
            </a:r>
            <a:r>
              <a:rPr dirty="0"/>
              <a:t>factor</a:t>
            </a:r>
            <a:r>
              <a:rPr spc="-100" dirty="0"/>
              <a:t> </a:t>
            </a:r>
            <a:r>
              <a:rPr spc="60" dirty="0"/>
              <a:t>to</a:t>
            </a:r>
            <a:r>
              <a:rPr spc="-100" dirty="0"/>
              <a:t> </a:t>
            </a:r>
            <a:r>
              <a:rPr dirty="0"/>
              <a:t>a</a:t>
            </a:r>
            <a:r>
              <a:rPr spc="-105" dirty="0"/>
              <a:t> </a:t>
            </a:r>
            <a:r>
              <a:rPr dirty="0"/>
              <a:t>change</a:t>
            </a:r>
            <a:r>
              <a:rPr spc="-100" dirty="0"/>
              <a:t> </a:t>
            </a:r>
            <a:r>
              <a:rPr dirty="0"/>
              <a:t>in</a:t>
            </a:r>
            <a:r>
              <a:rPr spc="-105" dirty="0"/>
              <a:t> </a:t>
            </a:r>
            <a:r>
              <a:rPr spc="-10" dirty="0"/>
              <a:t>practice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227" y="1039113"/>
            <a:ext cx="9011920" cy="819150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2000" spc="-95" dirty="0">
                <a:solidFill>
                  <a:srgbClr val="4F3E93"/>
                </a:solidFill>
                <a:latin typeface="Arial Black"/>
                <a:cs typeface="Arial Black"/>
              </a:rPr>
              <a:t>Language</a:t>
            </a:r>
            <a:r>
              <a:rPr sz="2000" spc="-2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2000" spc="-85" dirty="0">
                <a:solidFill>
                  <a:srgbClr val="4F3E93"/>
                </a:solidFill>
                <a:latin typeface="Arial Black"/>
                <a:cs typeface="Arial Black"/>
              </a:rPr>
              <a:t>development</a:t>
            </a:r>
            <a:r>
              <a:rPr sz="2000" spc="-3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2000" spc="-165" dirty="0">
                <a:solidFill>
                  <a:srgbClr val="4F3E93"/>
                </a:solidFill>
                <a:latin typeface="Arial Black"/>
                <a:cs typeface="Arial Black"/>
              </a:rPr>
              <a:t>across</a:t>
            </a:r>
            <a:r>
              <a:rPr sz="2000" spc="-2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2000" spc="-100" dirty="0">
                <a:solidFill>
                  <a:srgbClr val="4F3E93"/>
                </a:solidFill>
                <a:latin typeface="Arial Black"/>
                <a:cs typeface="Arial Black"/>
              </a:rPr>
              <a:t>the</a:t>
            </a:r>
            <a:r>
              <a:rPr sz="2000" spc="-2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4F3E93"/>
                </a:solidFill>
                <a:latin typeface="Arial Black"/>
                <a:cs typeface="Arial Black"/>
              </a:rPr>
              <a:t>continuum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600" dirty="0">
                <a:solidFill>
                  <a:srgbClr val="333333"/>
                </a:solidFill>
                <a:latin typeface="Verdana"/>
                <a:cs typeface="Verdana"/>
              </a:rPr>
              <a:t>Language</a:t>
            </a:r>
            <a:r>
              <a:rPr sz="16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33333"/>
                </a:solidFill>
                <a:latin typeface="Verdana"/>
                <a:cs typeface="Verdana"/>
              </a:rPr>
              <a:t>development</a:t>
            </a:r>
            <a:r>
              <a:rPr sz="16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Verdana"/>
                <a:cs typeface="Verdana"/>
              </a:rPr>
              <a:t>is</a:t>
            </a:r>
            <a:r>
              <a:rPr sz="16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333333"/>
                </a:solidFill>
                <a:latin typeface="Verdana"/>
                <a:cs typeface="Verdana"/>
              </a:rPr>
              <a:t>continuous.</a:t>
            </a:r>
            <a:r>
              <a:rPr sz="1600" spc="-8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33333"/>
                </a:solidFill>
                <a:latin typeface="Verdana"/>
                <a:cs typeface="Verdana"/>
              </a:rPr>
              <a:t>How</a:t>
            </a:r>
            <a:r>
              <a:rPr sz="1600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33333"/>
                </a:solidFill>
                <a:latin typeface="Verdana"/>
                <a:cs typeface="Verdana"/>
              </a:rPr>
              <a:t>educators</a:t>
            </a:r>
            <a:r>
              <a:rPr sz="16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600" spc="-40" dirty="0">
                <a:solidFill>
                  <a:srgbClr val="333333"/>
                </a:solidFill>
                <a:latin typeface="Verdana"/>
                <a:cs typeface="Verdana"/>
              </a:rPr>
              <a:t>are</a:t>
            </a:r>
            <a:r>
              <a:rPr sz="16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33333"/>
                </a:solidFill>
                <a:latin typeface="Verdana"/>
                <a:cs typeface="Verdana"/>
              </a:rPr>
              <a:t>prepared</a:t>
            </a:r>
            <a:r>
              <a:rPr sz="1600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33333"/>
                </a:solidFill>
                <a:latin typeface="Verdana"/>
                <a:cs typeface="Verdana"/>
              </a:rPr>
              <a:t>and</a:t>
            </a:r>
            <a:r>
              <a:rPr sz="1600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33333"/>
                </a:solidFill>
                <a:latin typeface="Verdana"/>
                <a:cs typeface="Verdana"/>
              </a:rPr>
              <a:t>supported</a:t>
            </a:r>
            <a:r>
              <a:rPr sz="1600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333333"/>
                </a:solidFill>
                <a:latin typeface="Verdana"/>
                <a:cs typeface="Verdana"/>
              </a:rPr>
              <a:t>is</a:t>
            </a:r>
            <a:r>
              <a:rPr sz="16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600" spc="-20" dirty="0">
                <a:solidFill>
                  <a:srgbClr val="333333"/>
                </a:solidFill>
                <a:latin typeface="Verdana"/>
                <a:cs typeface="Verdana"/>
              </a:rPr>
              <a:t>not.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66927" y="2148839"/>
            <a:ext cx="5392420" cy="1371600"/>
          </a:xfrm>
          <a:custGeom>
            <a:avLst/>
            <a:gdLst/>
            <a:ahLst/>
            <a:cxnLst/>
            <a:rect l="l" t="t" r="r" b="b"/>
            <a:pathLst>
              <a:path w="5392420" h="1371600">
                <a:moveTo>
                  <a:pt x="5282186" y="0"/>
                </a:moveTo>
                <a:lnTo>
                  <a:pt x="109725" y="0"/>
                </a:lnTo>
                <a:lnTo>
                  <a:pt x="67015" y="8622"/>
                </a:lnTo>
                <a:lnTo>
                  <a:pt x="32137" y="32137"/>
                </a:lnTo>
                <a:lnTo>
                  <a:pt x="8622" y="67015"/>
                </a:lnTo>
                <a:lnTo>
                  <a:pt x="0" y="109725"/>
                </a:lnTo>
                <a:lnTo>
                  <a:pt x="0" y="1261874"/>
                </a:lnTo>
                <a:lnTo>
                  <a:pt x="8622" y="1304584"/>
                </a:lnTo>
                <a:lnTo>
                  <a:pt x="32137" y="1339462"/>
                </a:lnTo>
                <a:lnTo>
                  <a:pt x="67015" y="1362977"/>
                </a:lnTo>
                <a:lnTo>
                  <a:pt x="109725" y="1371600"/>
                </a:lnTo>
                <a:lnTo>
                  <a:pt x="5282186" y="1371600"/>
                </a:lnTo>
                <a:lnTo>
                  <a:pt x="5324896" y="1362977"/>
                </a:lnTo>
                <a:lnTo>
                  <a:pt x="5359774" y="1339462"/>
                </a:lnTo>
                <a:lnTo>
                  <a:pt x="5383289" y="1304584"/>
                </a:lnTo>
                <a:lnTo>
                  <a:pt x="5391912" y="1261874"/>
                </a:lnTo>
                <a:lnTo>
                  <a:pt x="5391912" y="109725"/>
                </a:lnTo>
                <a:lnTo>
                  <a:pt x="5383289" y="67015"/>
                </a:lnTo>
                <a:lnTo>
                  <a:pt x="5359774" y="32137"/>
                </a:lnTo>
                <a:lnTo>
                  <a:pt x="5324896" y="8622"/>
                </a:lnTo>
                <a:lnTo>
                  <a:pt x="5282186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14965" y="2397759"/>
            <a:ext cx="3990340" cy="884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Arial Black"/>
                <a:cs typeface="Arial Black"/>
              </a:rPr>
              <a:t>BIRTH</a:t>
            </a:r>
            <a:r>
              <a:rPr sz="1300" spc="3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1300" spc="3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35" dirty="0">
                <a:solidFill>
                  <a:srgbClr val="FFFFFF"/>
                </a:solidFill>
                <a:latin typeface="Arial Black"/>
                <a:cs typeface="Arial Black"/>
              </a:rPr>
              <a:t>FIVE</a:t>
            </a:r>
            <a:endParaRPr sz="1300">
              <a:latin typeface="Arial Black"/>
              <a:cs typeface="Arial Black"/>
            </a:endParaRPr>
          </a:p>
          <a:p>
            <a:pPr marL="12700" marR="5080">
              <a:lnSpc>
                <a:spcPct val="142900"/>
              </a:lnSpc>
              <a:spcBef>
                <a:spcPts val="400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Child</a:t>
            </a:r>
            <a:r>
              <a:rPr sz="14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care,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Head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Verdana"/>
                <a:cs typeface="Verdana"/>
              </a:rPr>
              <a:t>Start,</a:t>
            </a:r>
            <a:r>
              <a:rPr sz="14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4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Pre-K</a:t>
            </a:r>
            <a:r>
              <a:rPr sz="1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educators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Supported</a:t>
            </a:r>
            <a:r>
              <a:rPr sz="1400" spc="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through</a:t>
            </a:r>
            <a:r>
              <a:rPr sz="1400" spc="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CCR&amp;Rs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33159" y="2148839"/>
            <a:ext cx="5392420" cy="1371600"/>
          </a:xfrm>
          <a:custGeom>
            <a:avLst/>
            <a:gdLst/>
            <a:ahLst/>
            <a:cxnLst/>
            <a:rect l="l" t="t" r="r" b="b"/>
            <a:pathLst>
              <a:path w="5392420" h="1371600">
                <a:moveTo>
                  <a:pt x="5282186" y="0"/>
                </a:moveTo>
                <a:lnTo>
                  <a:pt x="109725" y="0"/>
                </a:lnTo>
                <a:lnTo>
                  <a:pt x="67014" y="8622"/>
                </a:lnTo>
                <a:lnTo>
                  <a:pt x="32137" y="32137"/>
                </a:lnTo>
                <a:lnTo>
                  <a:pt x="8622" y="67015"/>
                </a:lnTo>
                <a:lnTo>
                  <a:pt x="0" y="109725"/>
                </a:lnTo>
                <a:lnTo>
                  <a:pt x="0" y="1261874"/>
                </a:lnTo>
                <a:lnTo>
                  <a:pt x="8622" y="1304584"/>
                </a:lnTo>
                <a:lnTo>
                  <a:pt x="32137" y="1339462"/>
                </a:lnTo>
                <a:lnTo>
                  <a:pt x="67014" y="1362977"/>
                </a:lnTo>
                <a:lnTo>
                  <a:pt x="109725" y="1371600"/>
                </a:lnTo>
                <a:lnTo>
                  <a:pt x="5282186" y="1371600"/>
                </a:lnTo>
                <a:lnTo>
                  <a:pt x="5324896" y="1362977"/>
                </a:lnTo>
                <a:lnTo>
                  <a:pt x="5359774" y="1339462"/>
                </a:lnTo>
                <a:lnTo>
                  <a:pt x="5383289" y="1304584"/>
                </a:lnTo>
                <a:lnTo>
                  <a:pt x="5391912" y="1261874"/>
                </a:lnTo>
                <a:lnTo>
                  <a:pt x="5391912" y="109725"/>
                </a:lnTo>
                <a:lnTo>
                  <a:pt x="5383289" y="67015"/>
                </a:lnTo>
                <a:lnTo>
                  <a:pt x="5359774" y="32137"/>
                </a:lnTo>
                <a:lnTo>
                  <a:pt x="5324896" y="8622"/>
                </a:lnTo>
                <a:lnTo>
                  <a:pt x="5282186" y="0"/>
                </a:lnTo>
                <a:close/>
              </a:path>
            </a:pathLst>
          </a:custGeom>
          <a:solidFill>
            <a:srgbClr val="9A6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481197" y="2397759"/>
            <a:ext cx="3902710" cy="884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35" dirty="0">
                <a:solidFill>
                  <a:srgbClr val="FFFFFF"/>
                </a:solidFill>
                <a:latin typeface="Arial Black"/>
                <a:cs typeface="Arial Black"/>
              </a:rPr>
              <a:t>K–</a:t>
            </a:r>
            <a:r>
              <a:rPr sz="1300" spc="-2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endParaRPr sz="1300">
              <a:latin typeface="Arial Black"/>
              <a:cs typeface="Arial Black"/>
            </a:endParaRPr>
          </a:p>
          <a:p>
            <a:pPr marL="12700" marR="5080">
              <a:lnSpc>
                <a:spcPct val="142900"/>
              </a:lnSpc>
              <a:spcBef>
                <a:spcPts val="400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Kindergarten</a:t>
            </a:r>
            <a:r>
              <a:rPr sz="1400" spc="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through</a:t>
            </a:r>
            <a:r>
              <a:rPr sz="1400" spc="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third</a:t>
            </a:r>
            <a:r>
              <a:rPr sz="1400" spc="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grade</a:t>
            </a:r>
            <a:r>
              <a:rPr sz="1400" spc="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Verdana"/>
                <a:cs typeface="Verdana"/>
              </a:rPr>
              <a:t>teachers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Supported</a:t>
            </a:r>
            <a:r>
              <a:rPr sz="1400" spc="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through</a:t>
            </a:r>
            <a:r>
              <a:rPr sz="1400" spc="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Verdana"/>
                <a:cs typeface="Verdana"/>
              </a:rPr>
              <a:t>RESAs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6927" y="3703320"/>
            <a:ext cx="11058525" cy="822960"/>
          </a:xfrm>
          <a:custGeom>
            <a:avLst/>
            <a:gdLst/>
            <a:ahLst/>
            <a:cxnLst/>
            <a:rect l="l" t="t" r="r" b="b"/>
            <a:pathLst>
              <a:path w="11058525" h="822960">
                <a:moveTo>
                  <a:pt x="10992307" y="0"/>
                </a:moveTo>
                <a:lnTo>
                  <a:pt x="65836" y="0"/>
                </a:lnTo>
                <a:lnTo>
                  <a:pt x="40209" y="5173"/>
                </a:lnTo>
                <a:lnTo>
                  <a:pt x="19282" y="19282"/>
                </a:lnTo>
                <a:lnTo>
                  <a:pt x="5173" y="40209"/>
                </a:lnTo>
                <a:lnTo>
                  <a:pt x="0" y="65836"/>
                </a:lnTo>
                <a:lnTo>
                  <a:pt x="0" y="757123"/>
                </a:lnTo>
                <a:lnTo>
                  <a:pt x="5173" y="782749"/>
                </a:lnTo>
                <a:lnTo>
                  <a:pt x="19282" y="803676"/>
                </a:lnTo>
                <a:lnTo>
                  <a:pt x="40209" y="817786"/>
                </a:lnTo>
                <a:lnTo>
                  <a:pt x="65836" y="822959"/>
                </a:lnTo>
                <a:lnTo>
                  <a:pt x="10992307" y="822959"/>
                </a:lnTo>
                <a:lnTo>
                  <a:pt x="11017933" y="817786"/>
                </a:lnTo>
                <a:lnTo>
                  <a:pt x="11038860" y="803676"/>
                </a:lnTo>
                <a:lnTo>
                  <a:pt x="11052970" y="782749"/>
                </a:lnTo>
                <a:lnTo>
                  <a:pt x="11058144" y="757123"/>
                </a:lnTo>
                <a:lnTo>
                  <a:pt x="11058144" y="65836"/>
                </a:lnTo>
                <a:lnTo>
                  <a:pt x="11052970" y="40209"/>
                </a:lnTo>
                <a:lnTo>
                  <a:pt x="11038860" y="19282"/>
                </a:lnTo>
                <a:lnTo>
                  <a:pt x="11017933" y="5173"/>
                </a:lnTo>
                <a:lnTo>
                  <a:pt x="10992307" y="0"/>
                </a:lnTo>
                <a:close/>
              </a:path>
            </a:pathLst>
          </a:custGeom>
          <a:solidFill>
            <a:srgbClr val="ECE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54227" y="3835400"/>
            <a:ext cx="10865485" cy="2303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50" marR="375920">
              <a:lnSpc>
                <a:spcPct val="110700"/>
              </a:lnSpc>
              <a:spcBef>
                <a:spcPts val="100"/>
              </a:spcBef>
            </a:pPr>
            <a:r>
              <a:rPr sz="1500" spc="-95" dirty="0">
                <a:solidFill>
                  <a:srgbClr val="4F3E93"/>
                </a:solidFill>
                <a:latin typeface="Arial Black"/>
                <a:cs typeface="Arial Black"/>
              </a:rPr>
              <a:t>The</a:t>
            </a:r>
            <a:r>
              <a:rPr sz="1500" spc="-3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500" spc="-65" dirty="0">
                <a:solidFill>
                  <a:srgbClr val="4F3E93"/>
                </a:solidFill>
                <a:latin typeface="Arial Black"/>
                <a:cs typeface="Arial Black"/>
              </a:rPr>
              <a:t>approach:</a:t>
            </a:r>
            <a:r>
              <a:rPr sz="1500" spc="-3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500" spc="-20" dirty="0">
                <a:solidFill>
                  <a:srgbClr val="4F3E93"/>
                </a:solidFill>
                <a:latin typeface="Verdana"/>
                <a:cs typeface="Verdana"/>
              </a:rPr>
              <a:t>early</a:t>
            </a:r>
            <a:r>
              <a:rPr sz="1500" spc="-7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4F3E93"/>
                </a:solidFill>
                <a:latin typeface="Verdana"/>
                <a:cs typeface="Verdana"/>
              </a:rPr>
              <a:t>learning</a:t>
            </a:r>
            <a:r>
              <a:rPr sz="1500" spc="-6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4F3E93"/>
                </a:solidFill>
                <a:latin typeface="Verdana"/>
                <a:cs typeface="Verdana"/>
              </a:rPr>
              <a:t>programs</a:t>
            </a:r>
            <a:r>
              <a:rPr sz="1500" spc="-6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and</a:t>
            </a:r>
            <a:r>
              <a:rPr sz="1500" spc="-6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the</a:t>
            </a:r>
            <a:r>
              <a:rPr sz="1500" spc="-6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school</a:t>
            </a:r>
            <a:r>
              <a:rPr sz="1500" spc="-6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district</a:t>
            </a:r>
            <a:r>
              <a:rPr sz="1500" spc="-7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adopted</a:t>
            </a:r>
            <a:r>
              <a:rPr sz="1500" spc="-6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a</a:t>
            </a:r>
            <a:r>
              <a:rPr sz="1500" spc="-7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4F3E93"/>
                </a:solidFill>
                <a:latin typeface="Verdana"/>
                <a:cs typeface="Verdana"/>
              </a:rPr>
              <a:t>shared</a:t>
            </a:r>
            <a:r>
              <a:rPr sz="1500" spc="-6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4F3E93"/>
                </a:solidFill>
                <a:latin typeface="Verdana"/>
                <a:cs typeface="Verdana"/>
              </a:rPr>
              <a:t>developmental</a:t>
            </a:r>
            <a:r>
              <a:rPr sz="1500" spc="-6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4F3E93"/>
                </a:solidFill>
                <a:latin typeface="Verdana"/>
                <a:cs typeface="Verdana"/>
              </a:rPr>
              <a:t>progression </a:t>
            </a:r>
            <a:r>
              <a:rPr sz="1500" spc="-65" dirty="0">
                <a:solidFill>
                  <a:srgbClr val="4F3E93"/>
                </a:solidFill>
                <a:latin typeface="Verdana"/>
                <a:cs typeface="Verdana"/>
              </a:rPr>
              <a:t>lens,</a:t>
            </a:r>
            <a:r>
              <a:rPr sz="1500" spc="-7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so</a:t>
            </a:r>
            <a:r>
              <a:rPr sz="1500" spc="-6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educators</a:t>
            </a:r>
            <a:r>
              <a:rPr sz="1500" spc="-6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in</a:t>
            </a:r>
            <a:r>
              <a:rPr sz="1500" spc="-6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both</a:t>
            </a:r>
            <a:r>
              <a:rPr sz="1500" spc="-6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4F3E93"/>
                </a:solidFill>
                <a:latin typeface="Verdana"/>
                <a:cs typeface="Verdana"/>
              </a:rPr>
              <a:t>settings</a:t>
            </a:r>
            <a:r>
              <a:rPr sz="1500" spc="-6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notice</a:t>
            </a:r>
            <a:r>
              <a:rPr sz="1500" spc="-6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how</a:t>
            </a:r>
            <a:r>
              <a:rPr sz="1500" spc="-7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spc="-20" dirty="0">
                <a:solidFill>
                  <a:srgbClr val="4F3E93"/>
                </a:solidFill>
                <a:latin typeface="Verdana"/>
                <a:cs typeface="Verdana"/>
              </a:rPr>
              <a:t>all</a:t>
            </a:r>
            <a:r>
              <a:rPr sz="1500" spc="-6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children</a:t>
            </a:r>
            <a:r>
              <a:rPr sz="1500" spc="-6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spc="-35" dirty="0">
                <a:solidFill>
                  <a:srgbClr val="4F3E93"/>
                </a:solidFill>
                <a:latin typeface="Verdana"/>
                <a:cs typeface="Verdana"/>
              </a:rPr>
              <a:t>are</a:t>
            </a:r>
            <a:r>
              <a:rPr sz="1500" spc="-7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communicating</a:t>
            </a:r>
            <a:r>
              <a:rPr sz="1500" spc="-6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and</a:t>
            </a:r>
            <a:r>
              <a:rPr sz="1500" spc="-60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scaffold</a:t>
            </a:r>
            <a:r>
              <a:rPr sz="1500" spc="-6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4F3E93"/>
                </a:solidFill>
                <a:latin typeface="Verdana"/>
                <a:cs typeface="Verdana"/>
              </a:rPr>
              <a:t>from</a:t>
            </a:r>
            <a:r>
              <a:rPr sz="1500" spc="-65" dirty="0">
                <a:solidFill>
                  <a:srgbClr val="4F3E93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4F3E93"/>
                </a:solidFill>
                <a:latin typeface="Verdana"/>
                <a:cs typeface="Verdana"/>
              </a:rPr>
              <a:t>there.</a:t>
            </a:r>
            <a:endParaRPr sz="15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500">
              <a:latin typeface="Verdana"/>
              <a:cs typeface="Verdana"/>
            </a:endParaRPr>
          </a:p>
          <a:p>
            <a:pPr marL="12700" marR="5080">
              <a:lnSpc>
                <a:spcPct val="109200"/>
              </a:lnSpc>
              <a:spcBef>
                <a:spcPts val="5"/>
              </a:spcBef>
            </a:pPr>
            <a:r>
              <a:rPr sz="1300" spc="-105" dirty="0">
                <a:solidFill>
                  <a:srgbClr val="4F3E93"/>
                </a:solidFill>
                <a:latin typeface="Arial Black"/>
                <a:cs typeface="Arial Black"/>
              </a:rPr>
              <a:t>Connects</a:t>
            </a:r>
            <a:r>
              <a:rPr sz="1300" spc="-6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300" dirty="0">
                <a:solidFill>
                  <a:srgbClr val="4F3E93"/>
                </a:solidFill>
                <a:latin typeface="Arial Black"/>
                <a:cs typeface="Arial Black"/>
              </a:rPr>
              <a:t>to</a:t>
            </a:r>
            <a:r>
              <a:rPr sz="1300" spc="35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300" spc="-30" dirty="0">
                <a:solidFill>
                  <a:srgbClr val="333333"/>
                </a:solidFill>
                <a:latin typeface="Verdana"/>
                <a:cs typeface="Verdana"/>
              </a:rPr>
              <a:t>Unified</a:t>
            </a:r>
            <a:r>
              <a:rPr sz="1300" spc="-9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333333"/>
                </a:solidFill>
                <a:latin typeface="Verdana"/>
                <a:cs typeface="Verdana"/>
              </a:rPr>
              <a:t>Literacy</a:t>
            </a:r>
            <a:r>
              <a:rPr sz="13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333333"/>
                </a:solidFill>
                <a:latin typeface="Verdana"/>
                <a:cs typeface="Verdana"/>
              </a:rPr>
              <a:t>Plans</a:t>
            </a:r>
            <a:r>
              <a:rPr sz="1300" spc="-7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165" dirty="0">
                <a:solidFill>
                  <a:srgbClr val="333333"/>
                </a:solidFill>
                <a:latin typeface="Verdana"/>
                <a:cs typeface="Verdana"/>
              </a:rPr>
              <a:t>·</a:t>
            </a:r>
            <a:r>
              <a:rPr sz="1300" spc="-5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0" dirty="0">
                <a:solidFill>
                  <a:srgbClr val="333333"/>
                </a:solidFill>
                <a:latin typeface="Verdana"/>
                <a:cs typeface="Verdana"/>
              </a:rPr>
              <a:t>Regional</a:t>
            </a:r>
            <a:r>
              <a:rPr sz="1300" spc="-6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333333"/>
                </a:solidFill>
                <a:latin typeface="Verdana"/>
                <a:cs typeface="Verdana"/>
              </a:rPr>
              <a:t>Literacy</a:t>
            </a:r>
            <a:r>
              <a:rPr sz="13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333333"/>
                </a:solidFill>
                <a:latin typeface="Verdana"/>
                <a:cs typeface="Verdana"/>
              </a:rPr>
              <a:t>Leadership</a:t>
            </a:r>
            <a:r>
              <a:rPr sz="1300" spc="-8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333333"/>
                </a:solidFill>
                <a:latin typeface="Verdana"/>
                <a:cs typeface="Verdana"/>
              </a:rPr>
              <a:t>Coach</a:t>
            </a:r>
            <a:r>
              <a:rPr sz="13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333333"/>
                </a:solidFill>
                <a:latin typeface="Verdana"/>
                <a:cs typeface="Verdana"/>
              </a:rPr>
              <a:t>responsibilities</a:t>
            </a:r>
            <a:r>
              <a:rPr sz="1300" spc="-7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165" dirty="0">
                <a:solidFill>
                  <a:srgbClr val="333333"/>
                </a:solidFill>
                <a:latin typeface="Verdana"/>
                <a:cs typeface="Verdana"/>
              </a:rPr>
              <a:t>·</a:t>
            </a:r>
            <a:r>
              <a:rPr sz="1300" spc="-5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333333"/>
                </a:solidFill>
                <a:latin typeface="Verdana"/>
                <a:cs typeface="Verdana"/>
              </a:rPr>
              <a:t>GaPSC</a:t>
            </a:r>
            <a:r>
              <a:rPr sz="1300" spc="-8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333333"/>
                </a:solidFill>
                <a:latin typeface="Verdana"/>
                <a:cs typeface="Verdana"/>
              </a:rPr>
              <a:t>Rule</a:t>
            </a:r>
            <a:r>
              <a:rPr sz="1300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45" dirty="0">
                <a:solidFill>
                  <a:srgbClr val="333333"/>
                </a:solidFill>
                <a:latin typeface="Verdana"/>
                <a:cs typeface="Verdana"/>
              </a:rPr>
              <a:t>505-</a:t>
            </a:r>
            <a:r>
              <a:rPr sz="1300" spc="-80" dirty="0">
                <a:solidFill>
                  <a:srgbClr val="333333"/>
                </a:solidFill>
                <a:latin typeface="Verdana"/>
                <a:cs typeface="Verdana"/>
              </a:rPr>
              <a:t>3-</a:t>
            </a:r>
            <a:r>
              <a:rPr sz="1300" spc="-50" dirty="0">
                <a:solidFill>
                  <a:srgbClr val="333333"/>
                </a:solidFill>
                <a:latin typeface="Verdana"/>
                <a:cs typeface="Verdana"/>
              </a:rPr>
              <a:t>.03</a:t>
            </a:r>
            <a:r>
              <a:rPr sz="1300" spc="-8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165" dirty="0">
                <a:solidFill>
                  <a:srgbClr val="333333"/>
                </a:solidFill>
                <a:latin typeface="Verdana"/>
                <a:cs typeface="Verdana"/>
              </a:rPr>
              <a:t>·</a:t>
            </a:r>
            <a:r>
              <a:rPr sz="1300" spc="-5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333333"/>
                </a:solidFill>
                <a:latin typeface="Verdana"/>
                <a:cs typeface="Verdana"/>
              </a:rPr>
              <a:t>Georgia</a:t>
            </a:r>
            <a:r>
              <a:rPr sz="1300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0" dirty="0">
                <a:solidFill>
                  <a:srgbClr val="333333"/>
                </a:solidFill>
                <a:latin typeface="Verdana"/>
                <a:cs typeface="Verdana"/>
              </a:rPr>
              <a:t>Literacy</a:t>
            </a:r>
            <a:r>
              <a:rPr sz="13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333333"/>
                </a:solidFill>
                <a:latin typeface="Verdana"/>
                <a:cs typeface="Verdana"/>
              </a:rPr>
              <a:t>Coach </a:t>
            </a:r>
            <a:r>
              <a:rPr sz="1300" spc="-30" dirty="0">
                <a:solidFill>
                  <a:srgbClr val="333333"/>
                </a:solidFill>
                <a:latin typeface="Verdana"/>
                <a:cs typeface="Verdana"/>
              </a:rPr>
              <a:t>Competency</a:t>
            </a:r>
            <a:r>
              <a:rPr sz="13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333333"/>
                </a:solidFill>
                <a:latin typeface="Verdana"/>
                <a:cs typeface="Verdana"/>
              </a:rPr>
              <a:t>Framework</a:t>
            </a:r>
            <a:r>
              <a:rPr sz="13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165" dirty="0">
                <a:solidFill>
                  <a:srgbClr val="333333"/>
                </a:solidFill>
                <a:latin typeface="Verdana"/>
                <a:cs typeface="Verdana"/>
              </a:rPr>
              <a:t>·</a:t>
            </a:r>
            <a:r>
              <a:rPr sz="1300" spc="-5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0" dirty="0">
                <a:solidFill>
                  <a:srgbClr val="333333"/>
                </a:solidFill>
                <a:latin typeface="Verdana"/>
                <a:cs typeface="Verdana"/>
              </a:rPr>
              <a:t>GELDS</a:t>
            </a:r>
            <a:r>
              <a:rPr sz="13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165" dirty="0">
                <a:solidFill>
                  <a:srgbClr val="333333"/>
                </a:solidFill>
                <a:latin typeface="Verdana"/>
                <a:cs typeface="Verdana"/>
              </a:rPr>
              <a:t>·</a:t>
            </a:r>
            <a:r>
              <a:rPr sz="1300" spc="-5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333333"/>
                </a:solidFill>
                <a:latin typeface="Verdana"/>
                <a:cs typeface="Verdana"/>
              </a:rPr>
              <a:t>Georgia</a:t>
            </a:r>
            <a:r>
              <a:rPr sz="1300" spc="-7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130" dirty="0">
                <a:solidFill>
                  <a:srgbClr val="333333"/>
                </a:solidFill>
                <a:latin typeface="Verdana"/>
                <a:cs typeface="Verdana"/>
              </a:rPr>
              <a:t>K–</a:t>
            </a:r>
            <a:r>
              <a:rPr sz="1300" spc="-225" dirty="0">
                <a:solidFill>
                  <a:srgbClr val="333333"/>
                </a:solidFill>
                <a:latin typeface="Verdana"/>
                <a:cs typeface="Verdana"/>
              </a:rPr>
              <a:t>12</a:t>
            </a:r>
            <a:r>
              <a:rPr sz="1300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333333"/>
                </a:solidFill>
                <a:latin typeface="Verdana"/>
                <a:cs typeface="Verdana"/>
              </a:rPr>
              <a:t>English</a:t>
            </a:r>
            <a:r>
              <a:rPr sz="1300" spc="-7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0" dirty="0">
                <a:solidFill>
                  <a:srgbClr val="333333"/>
                </a:solidFill>
                <a:latin typeface="Verdana"/>
                <a:cs typeface="Verdana"/>
              </a:rPr>
              <a:t>Language</a:t>
            </a:r>
            <a:r>
              <a:rPr sz="1300" spc="-8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333333"/>
                </a:solidFill>
                <a:latin typeface="Verdana"/>
                <a:cs typeface="Verdana"/>
              </a:rPr>
              <a:t>Arts</a:t>
            </a:r>
            <a:r>
              <a:rPr sz="1300" spc="-6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333333"/>
                </a:solidFill>
                <a:latin typeface="Verdana"/>
                <a:cs typeface="Verdana"/>
              </a:rPr>
              <a:t>Standards</a:t>
            </a: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300" spc="-95" dirty="0">
                <a:solidFill>
                  <a:srgbClr val="4F3E93"/>
                </a:solidFill>
                <a:latin typeface="Arial Black"/>
                <a:cs typeface="Arial Black"/>
              </a:rPr>
              <a:t>Vision</a:t>
            </a:r>
            <a:r>
              <a:rPr sz="1300" spc="-90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300" dirty="0">
                <a:solidFill>
                  <a:srgbClr val="4F3E93"/>
                </a:solidFill>
                <a:latin typeface="Arial Black"/>
                <a:cs typeface="Arial Black"/>
              </a:rPr>
              <a:t>2030</a:t>
            </a:r>
            <a:r>
              <a:rPr sz="1300" spc="295" dirty="0">
                <a:solidFill>
                  <a:srgbClr val="4F3E93"/>
                </a:solidFill>
                <a:latin typeface="Arial Black"/>
                <a:cs typeface="Arial Black"/>
              </a:rPr>
              <a:t> </a:t>
            </a:r>
            <a:r>
              <a:rPr sz="1300" spc="-30" dirty="0">
                <a:solidFill>
                  <a:srgbClr val="333333"/>
                </a:solidFill>
                <a:latin typeface="Verdana"/>
                <a:cs typeface="Verdana"/>
              </a:rPr>
              <a:t>Goal</a:t>
            </a:r>
            <a:r>
              <a:rPr sz="1300" spc="-9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305" dirty="0">
                <a:solidFill>
                  <a:srgbClr val="333333"/>
                </a:solidFill>
                <a:latin typeface="Verdana"/>
                <a:cs typeface="Verdana"/>
              </a:rPr>
              <a:t>1.1</a:t>
            </a:r>
            <a:r>
              <a:rPr sz="1300" spc="-9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165" dirty="0">
                <a:solidFill>
                  <a:srgbClr val="333333"/>
                </a:solidFill>
                <a:latin typeface="Verdana"/>
                <a:cs typeface="Verdana"/>
              </a:rPr>
              <a:t>·</a:t>
            </a:r>
            <a:r>
              <a:rPr sz="1300" spc="-8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25" dirty="0">
                <a:solidFill>
                  <a:srgbClr val="333333"/>
                </a:solidFill>
                <a:latin typeface="Verdana"/>
                <a:cs typeface="Verdana"/>
              </a:rPr>
              <a:t>Priority</a:t>
            </a:r>
            <a:r>
              <a:rPr sz="1300" spc="-100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50" dirty="0">
                <a:solidFill>
                  <a:srgbClr val="333333"/>
                </a:solidFill>
                <a:latin typeface="Verdana"/>
                <a:cs typeface="Verdana"/>
              </a:rPr>
              <a:t>3</a:t>
            </a:r>
            <a:endParaRPr sz="13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solidFill>
                  <a:srgbClr val="4F3E93"/>
                </a:solidFill>
                <a:latin typeface="Trebuchet MS"/>
                <a:cs typeface="Trebuchet MS"/>
              </a:rPr>
              <a:t>Part</a:t>
            </a:r>
            <a:r>
              <a:rPr sz="1800" spc="-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spc="130" dirty="0">
                <a:solidFill>
                  <a:srgbClr val="4F3E93"/>
                </a:solidFill>
                <a:latin typeface="Trebuchet MS"/>
                <a:cs typeface="Trebuchet MS"/>
              </a:rPr>
              <a:t>of</a:t>
            </a:r>
            <a:r>
              <a:rPr sz="1800" spc="-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4F3E93"/>
                </a:solidFill>
                <a:latin typeface="Trebuchet MS"/>
                <a:cs typeface="Trebuchet MS"/>
              </a:rPr>
              <a:t>Vision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2030</a:t>
            </a:r>
            <a:r>
              <a:rPr sz="1800" spc="-2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moves</a:t>
            </a:r>
            <a:r>
              <a:rPr sz="18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from</a:t>
            </a:r>
            <a:r>
              <a:rPr sz="1800" spc="-2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plan</a:t>
            </a:r>
            <a:r>
              <a:rPr sz="1800" spc="-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spc="70" dirty="0">
                <a:solidFill>
                  <a:srgbClr val="4F3E93"/>
                </a:solidFill>
                <a:latin typeface="Trebuchet MS"/>
                <a:cs typeface="Trebuchet MS"/>
              </a:rPr>
              <a:t>to</a:t>
            </a:r>
            <a:r>
              <a:rPr sz="18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F3E93"/>
                </a:solidFill>
                <a:latin typeface="Trebuchet MS"/>
                <a:cs typeface="Trebuchet MS"/>
              </a:rPr>
              <a:t>practice.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300" spc="-65" dirty="0">
                <a:solidFill>
                  <a:srgbClr val="333333"/>
                </a:solidFill>
                <a:latin typeface="Verdana"/>
                <a:cs typeface="Verdana"/>
              </a:rPr>
              <a:t>Illustrative</a:t>
            </a:r>
            <a:r>
              <a:rPr sz="1300" spc="-55" dirty="0">
                <a:solidFill>
                  <a:srgbClr val="333333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333333"/>
                </a:solidFill>
                <a:latin typeface="Verdana"/>
                <a:cs typeface="Verdana"/>
              </a:rPr>
              <a:t>example.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227" y="329183"/>
            <a:ext cx="416369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00" dirty="0">
                <a:solidFill>
                  <a:srgbClr val="5A6D6D"/>
                </a:solidFill>
                <a:latin typeface="Verdana"/>
                <a:cs typeface="Verdana"/>
              </a:rPr>
              <a:t>TH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6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-2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U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3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45" dirty="0">
                <a:solidFill>
                  <a:srgbClr val="5A6D6D"/>
                </a:solidFill>
                <a:latin typeface="Verdana"/>
                <a:cs typeface="Verdana"/>
              </a:rPr>
              <a:t>AN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32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C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D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TI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65" dirty="0">
                <a:solidFill>
                  <a:srgbClr val="5A6D6D"/>
                </a:solidFill>
                <a:latin typeface="Verdana"/>
                <a:cs typeface="Verdana"/>
              </a:rPr>
              <a:t>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S</a:t>
            </a:r>
            <a:r>
              <a:rPr sz="1100" spc="3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-125" dirty="0">
                <a:solidFill>
                  <a:srgbClr val="5A6D6D"/>
                </a:solidFill>
                <a:latin typeface="Verdana"/>
                <a:cs typeface="Verdana"/>
              </a:rPr>
              <a:t>I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50" dirty="0">
                <a:solidFill>
                  <a:srgbClr val="5A6D6D"/>
                </a:solidFill>
                <a:latin typeface="Verdana"/>
                <a:cs typeface="Verdana"/>
              </a:rPr>
              <a:t>V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E</a:t>
            </a:r>
            <a:r>
              <a:rPr sz="1100" spc="-215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N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130" dirty="0">
                <a:solidFill>
                  <a:srgbClr val="5A6D6D"/>
                </a:solidFill>
                <a:latin typeface="Verdana"/>
                <a:cs typeface="Verdana"/>
              </a:rPr>
              <a:t>TO</a:t>
            </a:r>
            <a:r>
              <a:rPr sz="1100" spc="-210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5A6D6D"/>
                </a:solidFill>
                <a:latin typeface="Verdana"/>
                <a:cs typeface="Verdana"/>
              </a:rPr>
              <a:t>R</a:t>
            </a:r>
            <a:r>
              <a:rPr sz="1100" spc="-204" dirty="0">
                <a:solidFill>
                  <a:srgbClr val="5A6D6D"/>
                </a:solidFill>
                <a:latin typeface="Verdana"/>
                <a:cs typeface="Verdana"/>
              </a:rPr>
              <a:t> </a:t>
            </a:r>
            <a:r>
              <a:rPr sz="1100" spc="35" dirty="0">
                <a:solidFill>
                  <a:srgbClr val="5A6D6D"/>
                </a:solidFill>
                <a:latin typeface="Verdana"/>
                <a:cs typeface="Verdana"/>
              </a:rPr>
              <a:t>Y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00" dirty="0"/>
              <a:t> </a:t>
            </a:r>
            <a:r>
              <a:rPr spc="-25" dirty="0"/>
              <a:t>same</a:t>
            </a:r>
            <a:r>
              <a:rPr spc="-100" dirty="0"/>
              <a:t> </a:t>
            </a:r>
            <a:r>
              <a:rPr dirty="0"/>
              <a:t>questions</a:t>
            </a:r>
            <a:r>
              <a:rPr spc="-105" dirty="0"/>
              <a:t> </a:t>
            </a:r>
            <a:r>
              <a:rPr dirty="0"/>
              <a:t>work</a:t>
            </a:r>
            <a:r>
              <a:rPr spc="-100" dirty="0"/>
              <a:t> </a:t>
            </a:r>
            <a:r>
              <a:rPr dirty="0"/>
              <a:t>at</a:t>
            </a:r>
            <a:r>
              <a:rPr spc="-105" dirty="0"/>
              <a:t> </a:t>
            </a:r>
            <a:r>
              <a:rPr dirty="0"/>
              <a:t>other</a:t>
            </a:r>
            <a:r>
              <a:rPr spc="-105" dirty="0"/>
              <a:t> </a:t>
            </a:r>
            <a:r>
              <a:rPr spc="-10" dirty="0"/>
              <a:t>levels</a:t>
            </a:r>
          </a:p>
        </p:txBody>
      </p:sp>
      <p:sp>
        <p:nvSpPr>
          <p:cNvPr id="4" name="object 4"/>
          <p:cNvSpPr/>
          <p:nvPr/>
        </p:nvSpPr>
        <p:spPr>
          <a:xfrm>
            <a:off x="566927" y="1600200"/>
            <a:ext cx="3590925" cy="3017520"/>
          </a:xfrm>
          <a:custGeom>
            <a:avLst/>
            <a:gdLst/>
            <a:ahLst/>
            <a:cxnLst/>
            <a:rect l="l" t="t" r="r" b="b"/>
            <a:pathLst>
              <a:path w="3590925" h="3017520">
                <a:moveTo>
                  <a:pt x="3486078" y="0"/>
                </a:moveTo>
                <a:lnTo>
                  <a:pt x="104464" y="0"/>
                </a:lnTo>
                <a:lnTo>
                  <a:pt x="63802" y="8209"/>
                </a:lnTo>
                <a:lnTo>
                  <a:pt x="30597" y="30596"/>
                </a:lnTo>
                <a:lnTo>
                  <a:pt x="8209" y="63802"/>
                </a:lnTo>
                <a:lnTo>
                  <a:pt x="0" y="104465"/>
                </a:lnTo>
                <a:lnTo>
                  <a:pt x="0" y="2913054"/>
                </a:lnTo>
                <a:lnTo>
                  <a:pt x="8209" y="2953717"/>
                </a:lnTo>
                <a:lnTo>
                  <a:pt x="30597" y="2986923"/>
                </a:lnTo>
                <a:lnTo>
                  <a:pt x="63802" y="3009310"/>
                </a:lnTo>
                <a:lnTo>
                  <a:pt x="104464" y="3017520"/>
                </a:lnTo>
                <a:lnTo>
                  <a:pt x="3486078" y="3017520"/>
                </a:lnTo>
                <a:lnTo>
                  <a:pt x="3526741" y="3009310"/>
                </a:lnTo>
                <a:lnTo>
                  <a:pt x="3559947" y="2986923"/>
                </a:lnTo>
                <a:lnTo>
                  <a:pt x="3582334" y="2953717"/>
                </a:lnTo>
                <a:lnTo>
                  <a:pt x="3590544" y="2913054"/>
                </a:lnTo>
                <a:lnTo>
                  <a:pt x="3590544" y="104465"/>
                </a:lnTo>
                <a:lnTo>
                  <a:pt x="3582334" y="63802"/>
                </a:lnTo>
                <a:lnTo>
                  <a:pt x="3559947" y="30596"/>
                </a:lnTo>
                <a:lnTo>
                  <a:pt x="3526741" y="8209"/>
                </a:lnTo>
                <a:lnTo>
                  <a:pt x="3486078" y="0"/>
                </a:lnTo>
                <a:close/>
              </a:path>
            </a:pathLst>
          </a:custGeom>
          <a:solidFill>
            <a:srgbClr val="4F3E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2827" y="1773301"/>
            <a:ext cx="3129915" cy="92011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dirty="0">
                <a:solidFill>
                  <a:srgbClr val="FFFFFF"/>
                </a:solidFill>
                <a:latin typeface="Verdana"/>
                <a:cs typeface="Verdana"/>
              </a:rPr>
              <a:t>IN</a:t>
            </a:r>
            <a:r>
              <a:rPr sz="1400" spc="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14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25" dirty="0">
                <a:solidFill>
                  <a:srgbClr val="FFFFFF"/>
                </a:solidFill>
                <a:latin typeface="Verdana"/>
                <a:cs typeface="Verdana"/>
              </a:rPr>
              <a:t>COMMUNITY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05000"/>
              </a:lnSpc>
              <a:spcBef>
                <a:spcPts val="660"/>
              </a:spcBef>
            </a:pPr>
            <a:r>
              <a:rPr sz="1600" spc="-10" dirty="0">
                <a:solidFill>
                  <a:srgbClr val="FFFFFF"/>
                </a:solidFill>
                <a:latin typeface="Arial Black"/>
                <a:cs typeface="Arial Black"/>
              </a:rPr>
              <a:t>What</a:t>
            </a:r>
            <a:r>
              <a:rPr sz="16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125" dirty="0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sz="16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1600" spc="-95" dirty="0">
                <a:solidFill>
                  <a:srgbClr val="FFFFFF"/>
                </a:solidFill>
                <a:latin typeface="Arial Black"/>
                <a:cs typeface="Arial Black"/>
              </a:rPr>
              <a:t>place</a:t>
            </a:r>
            <a:r>
              <a:rPr sz="16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90" dirty="0">
                <a:solidFill>
                  <a:srgbClr val="FFFFFF"/>
                </a:solidFill>
                <a:latin typeface="Arial Black"/>
                <a:cs typeface="Arial Black"/>
              </a:rPr>
              <a:t>here,</a:t>
            </a:r>
            <a:r>
              <a:rPr sz="1600" spc="-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z="1600" spc="-95" dirty="0">
                <a:solidFill>
                  <a:srgbClr val="FFFFFF"/>
                </a:solidFill>
                <a:latin typeface="Arial Black"/>
                <a:cs typeface="Arial Black"/>
              </a:rPr>
              <a:t>how</a:t>
            </a:r>
            <a:r>
              <a:rPr sz="16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FFFFFF"/>
                </a:solidFill>
                <a:latin typeface="Arial Black"/>
                <a:cs typeface="Arial Black"/>
              </a:rPr>
              <a:t>do</a:t>
            </a:r>
            <a:r>
              <a:rPr sz="16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95" dirty="0">
                <a:solidFill>
                  <a:srgbClr val="FFFFFF"/>
                </a:solidFill>
                <a:latin typeface="Arial Black"/>
                <a:cs typeface="Arial Black"/>
              </a:rPr>
              <a:t>families</a:t>
            </a:r>
            <a:r>
              <a:rPr sz="16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100" dirty="0">
                <a:solidFill>
                  <a:srgbClr val="FFFFFF"/>
                </a:solidFill>
                <a:latin typeface="Arial Black"/>
                <a:cs typeface="Arial Black"/>
              </a:rPr>
              <a:t>connect</a:t>
            </a:r>
            <a:r>
              <a:rPr sz="16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16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Arial Black"/>
                <a:cs typeface="Arial Black"/>
              </a:rPr>
              <a:t>it?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22064" y="1600200"/>
            <a:ext cx="3590925" cy="3017520"/>
          </a:xfrm>
          <a:custGeom>
            <a:avLst/>
            <a:gdLst/>
            <a:ahLst/>
            <a:cxnLst/>
            <a:rect l="l" t="t" r="r" b="b"/>
            <a:pathLst>
              <a:path w="3590925" h="3017520">
                <a:moveTo>
                  <a:pt x="3486078" y="0"/>
                </a:moveTo>
                <a:lnTo>
                  <a:pt x="104465" y="0"/>
                </a:lnTo>
                <a:lnTo>
                  <a:pt x="63802" y="8209"/>
                </a:lnTo>
                <a:lnTo>
                  <a:pt x="30596" y="30596"/>
                </a:lnTo>
                <a:lnTo>
                  <a:pt x="8209" y="63802"/>
                </a:lnTo>
                <a:lnTo>
                  <a:pt x="0" y="104465"/>
                </a:lnTo>
                <a:lnTo>
                  <a:pt x="0" y="2913054"/>
                </a:lnTo>
                <a:lnTo>
                  <a:pt x="8209" y="2953717"/>
                </a:lnTo>
                <a:lnTo>
                  <a:pt x="30596" y="2986923"/>
                </a:lnTo>
                <a:lnTo>
                  <a:pt x="63802" y="3009310"/>
                </a:lnTo>
                <a:lnTo>
                  <a:pt x="104465" y="3017520"/>
                </a:lnTo>
                <a:lnTo>
                  <a:pt x="3486078" y="3017520"/>
                </a:lnTo>
                <a:lnTo>
                  <a:pt x="3526741" y="3009310"/>
                </a:lnTo>
                <a:lnTo>
                  <a:pt x="3559947" y="2986923"/>
                </a:lnTo>
                <a:lnTo>
                  <a:pt x="3582334" y="2953717"/>
                </a:lnTo>
                <a:lnTo>
                  <a:pt x="3590543" y="2913054"/>
                </a:lnTo>
                <a:lnTo>
                  <a:pt x="3590543" y="104465"/>
                </a:lnTo>
                <a:lnTo>
                  <a:pt x="3582334" y="63802"/>
                </a:lnTo>
                <a:lnTo>
                  <a:pt x="3559947" y="30596"/>
                </a:lnTo>
                <a:lnTo>
                  <a:pt x="3526741" y="8209"/>
                </a:lnTo>
                <a:lnTo>
                  <a:pt x="3486078" y="0"/>
                </a:lnTo>
                <a:close/>
              </a:path>
            </a:pathLst>
          </a:custGeom>
          <a:solidFill>
            <a:srgbClr val="9A6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37964" y="1773301"/>
            <a:ext cx="2999105" cy="92011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spc="125" dirty="0">
                <a:solidFill>
                  <a:srgbClr val="FFFFFF"/>
                </a:solidFill>
                <a:latin typeface="Verdana"/>
                <a:cs typeface="Verdana"/>
              </a:rPr>
              <a:t>ACROSS</a:t>
            </a:r>
            <a:r>
              <a:rPr sz="1400" spc="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14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400" spc="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95" dirty="0">
                <a:solidFill>
                  <a:srgbClr val="FFFFFF"/>
                </a:solidFill>
                <a:latin typeface="Verdana"/>
                <a:cs typeface="Verdana"/>
              </a:rPr>
              <a:t>REGION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05000"/>
              </a:lnSpc>
              <a:spcBef>
                <a:spcPts val="660"/>
              </a:spcBef>
            </a:pPr>
            <a:r>
              <a:rPr sz="1600" spc="-10" dirty="0">
                <a:solidFill>
                  <a:srgbClr val="FFFFFF"/>
                </a:solidFill>
                <a:latin typeface="Arial Black"/>
                <a:cs typeface="Arial Black"/>
              </a:rPr>
              <a:t>What</a:t>
            </a:r>
            <a:r>
              <a:rPr sz="16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90" dirty="0">
                <a:solidFill>
                  <a:srgbClr val="FFFFFF"/>
                </a:solidFill>
                <a:latin typeface="Arial Black"/>
                <a:cs typeface="Arial Black"/>
              </a:rPr>
              <a:t>patterns</a:t>
            </a:r>
            <a:r>
              <a:rPr sz="1600" spc="-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Arial Black"/>
                <a:cs typeface="Arial Black"/>
              </a:rPr>
              <a:t>appear</a:t>
            </a:r>
            <a:r>
              <a:rPr sz="16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110" dirty="0">
                <a:solidFill>
                  <a:srgbClr val="FFFFFF"/>
                </a:solidFill>
                <a:latin typeface="Arial Black"/>
                <a:cs typeface="Arial Black"/>
              </a:rPr>
              <a:t>across </a:t>
            </a:r>
            <a:r>
              <a:rPr sz="1600" spc="-80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16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95" dirty="0">
                <a:solidFill>
                  <a:srgbClr val="FFFFFF"/>
                </a:solidFill>
                <a:latin typeface="Arial Black"/>
                <a:cs typeface="Arial Black"/>
              </a:rPr>
              <a:t>communities</a:t>
            </a:r>
            <a:r>
              <a:rPr sz="16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 Black"/>
                <a:cs typeface="Arial Black"/>
              </a:rPr>
              <a:t>served?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4227" y="4751323"/>
            <a:ext cx="10769600" cy="5803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50"/>
              </a:spcBef>
            </a:pPr>
            <a:r>
              <a:rPr sz="1800" spc="-75" dirty="0">
                <a:solidFill>
                  <a:srgbClr val="4F3E93"/>
                </a:solidFill>
                <a:latin typeface="Trebuchet MS"/>
                <a:cs typeface="Trebuchet MS"/>
              </a:rPr>
              <a:t>Communities</a:t>
            </a:r>
            <a:r>
              <a:rPr sz="1800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see</a:t>
            </a:r>
            <a:r>
              <a:rPr sz="18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things</a:t>
            </a:r>
            <a:r>
              <a:rPr sz="18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state</a:t>
            </a:r>
            <a:r>
              <a:rPr sz="18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partners</a:t>
            </a:r>
            <a:r>
              <a:rPr sz="18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cannot</a:t>
            </a:r>
            <a:r>
              <a:rPr sz="18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easily</a:t>
            </a:r>
            <a:r>
              <a:rPr sz="1800" spc="-25" dirty="0">
                <a:solidFill>
                  <a:srgbClr val="4F3E93"/>
                </a:solidFill>
                <a:latin typeface="Trebuchet MS"/>
                <a:cs typeface="Trebuchet MS"/>
              </a:rPr>
              <a:t> see;</a:t>
            </a:r>
            <a:r>
              <a:rPr sz="1800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state</a:t>
            </a:r>
            <a:r>
              <a:rPr sz="1800" spc="-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partners</a:t>
            </a:r>
            <a:r>
              <a:rPr sz="1800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see</a:t>
            </a:r>
            <a:r>
              <a:rPr sz="1800" spc="-3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F3E93"/>
                </a:solidFill>
                <a:latin typeface="Trebuchet MS"/>
                <a:cs typeface="Trebuchet MS"/>
              </a:rPr>
              <a:t>patterns</a:t>
            </a:r>
            <a:r>
              <a:rPr sz="1800" spc="-40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F3E93"/>
                </a:solidFill>
                <a:latin typeface="Trebuchet MS"/>
                <a:cs typeface="Trebuchet MS"/>
              </a:rPr>
              <a:t>no</a:t>
            </a:r>
            <a:r>
              <a:rPr sz="18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spc="60" dirty="0">
                <a:solidFill>
                  <a:srgbClr val="4F3E93"/>
                </a:solidFill>
                <a:latin typeface="Trebuchet MS"/>
                <a:cs typeface="Trebuchet MS"/>
              </a:rPr>
              <a:t>single</a:t>
            </a:r>
            <a:r>
              <a:rPr sz="1800" spc="-35" dirty="0">
                <a:solidFill>
                  <a:srgbClr val="4F3E93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F3E93"/>
                </a:solidFill>
                <a:latin typeface="Trebuchet MS"/>
                <a:cs typeface="Trebuchet MS"/>
              </a:rPr>
              <a:t>community </a:t>
            </a:r>
            <a:r>
              <a:rPr sz="1800" spc="-60" dirty="0">
                <a:solidFill>
                  <a:srgbClr val="4F3E93"/>
                </a:solidFill>
                <a:latin typeface="Trebuchet MS"/>
                <a:cs typeface="Trebuchet MS"/>
              </a:rPr>
              <a:t>can </a:t>
            </a:r>
            <a:r>
              <a:rPr sz="1800" spc="-20" dirty="0">
                <a:solidFill>
                  <a:srgbClr val="4F3E93"/>
                </a:solidFill>
                <a:latin typeface="Trebuchet MS"/>
                <a:cs typeface="Trebuchet MS"/>
              </a:rPr>
              <a:t>see.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2827" y="3065272"/>
            <a:ext cx="312674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sz="1300" spc="-95" dirty="0">
                <a:solidFill>
                  <a:srgbClr val="FFFFFF"/>
                </a:solidFill>
                <a:latin typeface="Verdana"/>
                <a:cs typeface="Verdana"/>
              </a:rPr>
              <a:t>e.g.,</a:t>
            </a:r>
            <a:r>
              <a:rPr sz="13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Verdana"/>
                <a:cs typeface="Verdana"/>
              </a:rPr>
              <a:t>community</a:t>
            </a:r>
            <a:r>
              <a:rPr sz="13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Verdana"/>
                <a:cs typeface="Verdana"/>
              </a:rPr>
              <a:t>collaboratives, </a:t>
            </a:r>
            <a:r>
              <a:rPr sz="1300" spc="-20" dirty="0">
                <a:solidFill>
                  <a:srgbClr val="FFFFFF"/>
                </a:solidFill>
                <a:latin typeface="Verdana"/>
                <a:cs typeface="Verdana"/>
              </a:rPr>
              <a:t>schools,</a:t>
            </a:r>
            <a:r>
              <a:rPr sz="13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Verdana"/>
                <a:cs typeface="Verdana"/>
              </a:rPr>
              <a:t>early</a:t>
            </a:r>
            <a:r>
              <a:rPr sz="13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spc="-35" dirty="0">
                <a:solidFill>
                  <a:srgbClr val="FFFFFF"/>
                </a:solidFill>
                <a:latin typeface="Verdana"/>
                <a:cs typeface="Verdana"/>
              </a:rPr>
              <a:t>learning,</a:t>
            </a:r>
            <a:r>
              <a:rPr sz="13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Verdana"/>
                <a:cs typeface="Verdana"/>
              </a:rPr>
              <a:t>families, </a:t>
            </a:r>
            <a:r>
              <a:rPr sz="1300" spc="-35" dirty="0">
                <a:solidFill>
                  <a:srgbClr val="FFFFFF"/>
                </a:solidFill>
                <a:latin typeface="Verdana"/>
                <a:cs typeface="Verdana"/>
              </a:rPr>
              <a:t>healthcare,</a:t>
            </a:r>
            <a:r>
              <a:rPr sz="1300" spc="-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spc="-40" dirty="0">
                <a:solidFill>
                  <a:srgbClr val="FFFFFF"/>
                </a:solidFill>
                <a:latin typeface="Verdana"/>
                <a:cs typeface="Verdana"/>
              </a:rPr>
              <a:t>libraries, </a:t>
            </a:r>
            <a:r>
              <a:rPr sz="1300" dirty="0">
                <a:solidFill>
                  <a:srgbClr val="FFFFFF"/>
                </a:solidFill>
                <a:latin typeface="Verdana"/>
                <a:cs typeface="Verdana"/>
              </a:rPr>
              <a:t>local</a:t>
            </a:r>
            <a:r>
              <a:rPr sz="1300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Verdana"/>
                <a:cs typeface="Verdana"/>
              </a:rPr>
              <a:t>government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37964" y="3065272"/>
            <a:ext cx="26625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sz="1300" spc="-95" dirty="0">
                <a:solidFill>
                  <a:srgbClr val="FFFFFF"/>
                </a:solidFill>
                <a:latin typeface="Verdana"/>
                <a:cs typeface="Verdana"/>
              </a:rPr>
              <a:t>e.g.,</a:t>
            </a:r>
            <a:r>
              <a:rPr sz="13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Verdana"/>
                <a:cs typeface="Verdana"/>
              </a:rPr>
              <a:t>regional</a:t>
            </a:r>
            <a:r>
              <a:rPr sz="13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Verdana"/>
                <a:cs typeface="Verdana"/>
              </a:rPr>
              <a:t>partners</a:t>
            </a:r>
            <a:r>
              <a:rPr sz="13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FFFFFF"/>
                </a:solidFill>
                <a:latin typeface="Verdana"/>
                <a:cs typeface="Verdana"/>
              </a:rPr>
              <a:t>that</a:t>
            </a:r>
            <a:r>
              <a:rPr sz="13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Verdana"/>
                <a:cs typeface="Verdana"/>
              </a:rPr>
              <a:t>serve </a:t>
            </a:r>
            <a:r>
              <a:rPr sz="1300" spc="-30" dirty="0">
                <a:solidFill>
                  <a:srgbClr val="FFFFFF"/>
                </a:solidFill>
                <a:latin typeface="Verdana"/>
                <a:cs typeface="Verdana"/>
              </a:rPr>
              <a:t>many</a:t>
            </a:r>
            <a:r>
              <a:rPr sz="13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Verdana"/>
                <a:cs typeface="Verdana"/>
              </a:rPr>
              <a:t>communities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077200" y="1600200"/>
            <a:ext cx="3590925" cy="3017520"/>
          </a:xfrm>
          <a:custGeom>
            <a:avLst/>
            <a:gdLst/>
            <a:ahLst/>
            <a:cxnLst/>
            <a:rect l="l" t="t" r="r" b="b"/>
            <a:pathLst>
              <a:path w="3590925" h="3017520">
                <a:moveTo>
                  <a:pt x="3486078" y="0"/>
                </a:moveTo>
                <a:lnTo>
                  <a:pt x="104465" y="0"/>
                </a:lnTo>
                <a:lnTo>
                  <a:pt x="63802" y="8209"/>
                </a:lnTo>
                <a:lnTo>
                  <a:pt x="30596" y="30596"/>
                </a:lnTo>
                <a:lnTo>
                  <a:pt x="8209" y="63802"/>
                </a:lnTo>
                <a:lnTo>
                  <a:pt x="0" y="104465"/>
                </a:lnTo>
                <a:lnTo>
                  <a:pt x="0" y="2913054"/>
                </a:lnTo>
                <a:lnTo>
                  <a:pt x="8209" y="2953717"/>
                </a:lnTo>
                <a:lnTo>
                  <a:pt x="30596" y="2986923"/>
                </a:lnTo>
                <a:lnTo>
                  <a:pt x="63802" y="3009310"/>
                </a:lnTo>
                <a:lnTo>
                  <a:pt x="104465" y="3017520"/>
                </a:lnTo>
                <a:lnTo>
                  <a:pt x="3486078" y="3017520"/>
                </a:lnTo>
                <a:lnTo>
                  <a:pt x="3526741" y="3009310"/>
                </a:lnTo>
                <a:lnTo>
                  <a:pt x="3559947" y="2986923"/>
                </a:lnTo>
                <a:lnTo>
                  <a:pt x="3582334" y="2953717"/>
                </a:lnTo>
                <a:lnTo>
                  <a:pt x="3590544" y="2913054"/>
                </a:lnTo>
                <a:lnTo>
                  <a:pt x="3590544" y="104465"/>
                </a:lnTo>
                <a:lnTo>
                  <a:pt x="3582334" y="63802"/>
                </a:lnTo>
                <a:lnTo>
                  <a:pt x="3559947" y="30596"/>
                </a:lnTo>
                <a:lnTo>
                  <a:pt x="3526741" y="8209"/>
                </a:lnTo>
                <a:lnTo>
                  <a:pt x="3486078" y="0"/>
                </a:lnTo>
                <a:close/>
              </a:path>
            </a:pathLst>
          </a:custGeom>
          <a:solidFill>
            <a:srgbClr val="6E52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293100" y="1773301"/>
            <a:ext cx="2785745" cy="177482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spc="125" dirty="0">
                <a:solidFill>
                  <a:srgbClr val="FFFFFF"/>
                </a:solidFill>
                <a:latin typeface="Verdana"/>
                <a:cs typeface="Verdana"/>
              </a:rPr>
              <a:t>ACROSS</a:t>
            </a:r>
            <a:r>
              <a:rPr sz="1400" spc="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00" spc="110" dirty="0">
                <a:solidFill>
                  <a:srgbClr val="FFFFFF"/>
                </a:solidFill>
                <a:latin typeface="Verdana"/>
                <a:cs typeface="Verdana"/>
              </a:rPr>
              <a:t>GEORGIA</a:t>
            </a:r>
            <a:endParaRPr sz="1400">
              <a:latin typeface="Verdana"/>
              <a:cs typeface="Verdana"/>
            </a:endParaRPr>
          </a:p>
          <a:p>
            <a:pPr marL="12700" marR="5080">
              <a:lnSpc>
                <a:spcPct val="104400"/>
              </a:lnSpc>
              <a:spcBef>
                <a:spcPts val="675"/>
              </a:spcBef>
            </a:pPr>
            <a:r>
              <a:rPr sz="1600" spc="-10" dirty="0">
                <a:solidFill>
                  <a:srgbClr val="FFFFFF"/>
                </a:solidFill>
                <a:latin typeface="Arial Black"/>
                <a:cs typeface="Arial Black"/>
              </a:rPr>
              <a:t>What</a:t>
            </a:r>
            <a:r>
              <a:rPr sz="16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125" dirty="0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sz="16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sz="16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95" dirty="0">
                <a:solidFill>
                  <a:srgbClr val="FFFFFF"/>
                </a:solidFill>
                <a:latin typeface="Arial Black"/>
                <a:cs typeface="Arial Black"/>
              </a:rPr>
              <a:t>place</a:t>
            </a:r>
            <a:r>
              <a:rPr sz="16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95" dirty="0">
                <a:solidFill>
                  <a:srgbClr val="FFFFFF"/>
                </a:solidFill>
                <a:latin typeface="Arial Black"/>
                <a:cs typeface="Arial Black"/>
              </a:rPr>
              <a:t>statewide, </a:t>
            </a:r>
            <a:r>
              <a:rPr sz="1600" spc="-70" dirty="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sz="16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95" dirty="0">
                <a:solidFill>
                  <a:srgbClr val="FFFFFF"/>
                </a:solidFill>
                <a:latin typeface="Arial Black"/>
                <a:cs typeface="Arial Black"/>
              </a:rPr>
              <a:t>how</a:t>
            </a:r>
            <a:r>
              <a:rPr sz="16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Arial Black"/>
                <a:cs typeface="Arial Black"/>
              </a:rPr>
              <a:t>does</a:t>
            </a:r>
            <a:r>
              <a:rPr sz="16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Arial Black"/>
                <a:cs typeface="Arial Black"/>
              </a:rPr>
              <a:t>it</a:t>
            </a:r>
            <a:r>
              <a:rPr sz="16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Arial Black"/>
                <a:cs typeface="Arial Black"/>
              </a:rPr>
              <a:t>reach </a:t>
            </a:r>
            <a:r>
              <a:rPr sz="1600" spc="-10" dirty="0">
                <a:solidFill>
                  <a:srgbClr val="FFFFFF"/>
                </a:solidFill>
                <a:latin typeface="Arial Black"/>
                <a:cs typeface="Arial Black"/>
              </a:rPr>
              <a:t>communities?</a:t>
            </a:r>
            <a:endParaRPr sz="1600">
              <a:latin typeface="Arial Black"/>
              <a:cs typeface="Arial Black"/>
            </a:endParaRPr>
          </a:p>
          <a:p>
            <a:pPr marL="12700" marR="367030">
              <a:lnSpc>
                <a:spcPct val="115399"/>
              </a:lnSpc>
              <a:spcBef>
                <a:spcPts val="1140"/>
              </a:spcBef>
            </a:pPr>
            <a:r>
              <a:rPr sz="1300" spc="-20" dirty="0">
                <a:solidFill>
                  <a:srgbClr val="FFFFFF"/>
                </a:solidFill>
                <a:latin typeface="Verdana"/>
                <a:cs typeface="Verdana"/>
              </a:rPr>
              <a:t>State</a:t>
            </a:r>
            <a:r>
              <a:rPr sz="13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FFFFFF"/>
                </a:solidFill>
                <a:latin typeface="Verdana"/>
                <a:cs typeface="Verdana"/>
              </a:rPr>
              <a:t>agencies</a:t>
            </a:r>
            <a:r>
              <a:rPr sz="13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3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Verdana"/>
                <a:cs typeface="Verdana"/>
              </a:rPr>
              <a:t>statewide partners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Literacy</a:t>
            </a:r>
            <a:r>
              <a:rPr spc="-45" dirty="0"/>
              <a:t> </a:t>
            </a:r>
            <a:r>
              <a:rPr spc="-10" dirty="0"/>
              <a:t>Council</a:t>
            </a:r>
            <a:r>
              <a:rPr spc="-35" dirty="0"/>
              <a:t> </a:t>
            </a:r>
            <a:r>
              <a:rPr spc="-10" dirty="0"/>
              <a:t>update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8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90115" y="4466844"/>
              <a:ext cx="1542633" cy="1783079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947419" y="914908"/>
            <a:ext cx="7249159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spc="-120" dirty="0">
                <a:solidFill>
                  <a:srgbClr val="FFFFFF"/>
                </a:solidFill>
                <a:latin typeface="Arial Black"/>
                <a:cs typeface="Arial Black"/>
              </a:rPr>
              <a:t>From</a:t>
            </a:r>
            <a:r>
              <a:rPr sz="5200" spc="-3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200" spc="-290" dirty="0">
                <a:solidFill>
                  <a:srgbClr val="FFFFFF"/>
                </a:solidFill>
                <a:latin typeface="Arial Black"/>
                <a:cs typeface="Arial Black"/>
              </a:rPr>
              <a:t>Plan</a:t>
            </a:r>
            <a:r>
              <a:rPr sz="5200" spc="-1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200" spc="-2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5200" spc="-4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200" spc="-355" dirty="0">
                <a:solidFill>
                  <a:srgbClr val="FFFFFF"/>
                </a:solidFill>
                <a:latin typeface="Arial Black"/>
                <a:cs typeface="Arial Black"/>
              </a:rPr>
              <a:t>Practice</a:t>
            </a:r>
            <a:endParaRPr sz="5200">
              <a:latin typeface="Arial Black"/>
              <a:cs typeface="Arial Black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7072" y="1828800"/>
            <a:ext cx="5580887" cy="18287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47419" y="2086355"/>
            <a:ext cx="10640695" cy="132080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Vision</a:t>
            </a:r>
            <a:r>
              <a:rPr sz="20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FFFFFF"/>
                </a:solidFill>
                <a:latin typeface="Arial Black"/>
                <a:cs typeface="Arial Black"/>
              </a:rPr>
              <a:t>2030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gives</a:t>
            </a:r>
            <a:r>
              <a:rPr sz="20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Georgia</a:t>
            </a:r>
            <a:r>
              <a:rPr sz="20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destination.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20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Arial Black"/>
                <a:cs typeface="Arial Black"/>
              </a:rPr>
              <a:t>Four</a:t>
            </a:r>
            <a:r>
              <a:rPr sz="2000" spc="-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Pillars</a:t>
            </a:r>
            <a:r>
              <a:rPr sz="20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provide</a:t>
            </a:r>
            <a:r>
              <a:rPr sz="2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shared</a:t>
            </a:r>
            <a:r>
              <a:rPr sz="20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language</a:t>
            </a:r>
            <a:r>
              <a:rPr sz="2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for</a:t>
            </a:r>
            <a:r>
              <a:rPr sz="20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2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conditions</a:t>
            </a:r>
            <a:r>
              <a:rPr sz="2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literacy</a:t>
            </a:r>
            <a:r>
              <a:rPr sz="20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depends</a:t>
            </a:r>
            <a:r>
              <a:rPr sz="20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on.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20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tools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help</a:t>
            </a:r>
            <a:r>
              <a:rPr sz="20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communities</a:t>
            </a:r>
            <a:r>
              <a:rPr sz="20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see</a:t>
            </a:r>
            <a:r>
              <a:rPr sz="20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those</a:t>
            </a:r>
            <a:r>
              <a:rPr sz="20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conditions,</a:t>
            </a:r>
            <a:r>
              <a:rPr sz="20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act</a:t>
            </a:r>
            <a:r>
              <a:rPr sz="20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20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70" dirty="0">
                <a:solidFill>
                  <a:srgbClr val="FFFFFF"/>
                </a:solidFill>
                <a:latin typeface="Verdana"/>
                <a:cs typeface="Verdana"/>
              </a:rPr>
              <a:t>them,</a:t>
            </a:r>
            <a:r>
              <a:rPr sz="20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20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learn</a:t>
            </a:r>
            <a:r>
              <a:rPr sz="20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from</a:t>
            </a:r>
            <a:r>
              <a:rPr sz="20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them.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7419" y="4181347"/>
            <a:ext cx="8821420" cy="113411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75"/>
              </a:spcBef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When</a:t>
            </a:r>
            <a:r>
              <a:rPr sz="1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communities</a:t>
            </a: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state</a:t>
            </a:r>
            <a:r>
              <a:rPr sz="1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partners</a:t>
            </a: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work</a:t>
            </a: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toward</a:t>
            </a:r>
            <a:r>
              <a:rPr sz="1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1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Verdana"/>
                <a:cs typeface="Verdana"/>
              </a:rPr>
              <a:t>same</a:t>
            </a:r>
            <a:r>
              <a:rPr sz="18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conditions,</a:t>
            </a:r>
            <a:r>
              <a:rPr sz="18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with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shared</a:t>
            </a:r>
            <a:r>
              <a:rPr sz="1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understanding</a:t>
            </a:r>
            <a:r>
              <a:rPr sz="1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learning</a:t>
            </a:r>
            <a:r>
              <a:rPr sz="18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together</a:t>
            </a:r>
            <a:r>
              <a:rPr sz="18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Verdana"/>
                <a:cs typeface="Verdana"/>
              </a:rPr>
              <a:t>as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they</a:t>
            </a:r>
            <a:r>
              <a:rPr sz="1800" spc="-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go,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3200" spc="-26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32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130" dirty="0">
                <a:solidFill>
                  <a:srgbClr val="FFFFFF"/>
                </a:solidFill>
                <a:latin typeface="Arial Black"/>
                <a:cs typeface="Arial Black"/>
              </a:rPr>
              <a:t>plan</a:t>
            </a:r>
            <a:r>
              <a:rPr sz="32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190" dirty="0">
                <a:solidFill>
                  <a:srgbClr val="FFFFFF"/>
                </a:solidFill>
                <a:latin typeface="Arial Black"/>
                <a:cs typeface="Arial Black"/>
              </a:rPr>
              <a:t>becomes</a:t>
            </a:r>
            <a:r>
              <a:rPr sz="32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70" dirty="0">
                <a:solidFill>
                  <a:srgbClr val="FFFFFF"/>
                </a:solidFill>
                <a:latin typeface="Arial Black"/>
                <a:cs typeface="Arial Black"/>
              </a:rPr>
              <a:t>practice.</a:t>
            </a:r>
            <a:endParaRPr sz="3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/>
          <p:nvPr/>
        </p:nvSpPr>
        <p:spPr>
          <a:xfrm>
            <a:off x="286579" y="353212"/>
            <a:ext cx="11618700" cy="61515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0081C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"/>
          <p:cNvSpPr txBox="1"/>
          <p:nvPr/>
        </p:nvSpPr>
        <p:spPr>
          <a:xfrm>
            <a:off x="4825280" y="3127871"/>
            <a:ext cx="67335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Georgia Southern University Literacy Center</a:t>
            </a:r>
            <a:endParaRPr kumimoji="0" sz="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B9832C"/>
                </a:solidFill>
                <a:effectLst/>
                <a:uLnTx/>
                <a:uFillTx/>
                <a:latin typeface="Inter Medium"/>
                <a:ea typeface="Inter Medium"/>
                <a:cs typeface="Inter Medium"/>
                <a:sym typeface="Inter Medium"/>
              </a:rPr>
              <a:t>Literacy Council Update </a:t>
            </a:r>
            <a:endParaRPr kumimoji="0" sz="2400" b="0" i="1" u="none" strike="noStrike" kern="0" cap="none" spc="0" normalizeH="0" baseline="0" noProof="0" dirty="0">
              <a:ln>
                <a:noFill/>
              </a:ln>
              <a:solidFill>
                <a:srgbClr val="B9832C"/>
              </a:solidFill>
              <a:effectLst/>
              <a:uLnTx/>
              <a:uFillTx/>
              <a:latin typeface="Inter Medium"/>
              <a:ea typeface="Inter Medium"/>
              <a:cs typeface="Inter Medium"/>
              <a:sym typeface="Inter Medium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B9832C"/>
                </a:solidFill>
                <a:effectLst/>
                <a:uLnTx/>
                <a:uFillTx/>
                <a:latin typeface="Inter Medium"/>
                <a:ea typeface="Inter Medium"/>
                <a:cs typeface="Inter Medium"/>
                <a:sym typeface="Inter Medium"/>
              </a:rPr>
              <a:t>October 6, 2026</a:t>
            </a:r>
            <a:endParaRPr kumimoji="0" sz="2400" b="0" i="1" u="none" strike="noStrike" kern="0" cap="none" spc="0" normalizeH="0" baseline="0" noProof="0" dirty="0">
              <a:ln>
                <a:noFill/>
              </a:ln>
              <a:solidFill>
                <a:srgbClr val="B9832C"/>
              </a:solidFill>
              <a:effectLst/>
              <a:uLnTx/>
              <a:uFillTx/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42" name="Google Shape;42;p1" descr="A black and whit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6677" y="406457"/>
            <a:ext cx="4258650" cy="91171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/>
          <p:nvPr/>
        </p:nvSpPr>
        <p:spPr>
          <a:xfrm rot="5400000">
            <a:off x="136832" y="230581"/>
            <a:ext cx="1018800" cy="1007400"/>
          </a:xfrm>
          <a:prstGeom prst="corner">
            <a:avLst>
              <a:gd name="adj1" fmla="val 14814"/>
              <a:gd name="adj2" fmla="val 1397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"/>
          <p:cNvSpPr/>
          <p:nvPr/>
        </p:nvSpPr>
        <p:spPr>
          <a:xfrm rot="-5400000">
            <a:off x="11049454" y="5640341"/>
            <a:ext cx="1018800" cy="1007400"/>
          </a:xfrm>
          <a:prstGeom prst="corner">
            <a:avLst>
              <a:gd name="adj1" fmla="val 14814"/>
              <a:gd name="adj2" fmla="val 1397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" name="Google Shape;45;p1" descr="A bird flying in the sk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6579" y="224881"/>
            <a:ext cx="8319700" cy="71267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2675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344"/>
          </a:solidFill>
          <a:ln w="12700" cap="flat" cmpd="sng">
            <a:solidFill>
              <a:srgbClr val="00081C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 txBox="1"/>
          <p:nvPr/>
        </p:nvSpPr>
        <p:spPr>
          <a:xfrm>
            <a:off x="0" y="1894625"/>
            <a:ext cx="12134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5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From Literacy Science </a:t>
            </a:r>
            <a:br>
              <a:rPr kumimoji="0" lang="en-US" sz="5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</a:br>
            <a:r>
              <a:rPr kumimoji="0" lang="en-US" sz="5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to Classroom Results</a:t>
            </a:r>
            <a:endParaRPr kumimoji="0" sz="59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53" name="Google Shape;53;p2"/>
          <p:cNvSpPr txBox="1"/>
          <p:nvPr/>
        </p:nvSpPr>
        <p:spPr>
          <a:xfrm>
            <a:off x="446250" y="4122275"/>
            <a:ext cx="11241900" cy="12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US" sz="3200" b="1" i="1" u="none" strike="noStrike" kern="0" cap="none" spc="0" normalizeH="0" baseline="0" noProof="0">
                <a:ln>
                  <a:noFill/>
                </a:ln>
                <a:solidFill>
                  <a:srgbClr val="B9832C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Partnership driven implementation with measurement of teacher practice and student outcomes</a:t>
            </a:r>
            <a:endParaRPr kumimoji="0" sz="3200" b="1" i="1" u="none" strike="noStrike" kern="0" cap="none" spc="0" normalizeH="0" baseline="0" noProof="0">
              <a:ln>
                <a:noFill/>
              </a:ln>
              <a:solidFill>
                <a:srgbClr val="B9832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"/>
          <p:cNvSpPr/>
          <p:nvPr/>
        </p:nvSpPr>
        <p:spPr>
          <a:xfrm rot="-5400000">
            <a:off x="10853718" y="5519850"/>
            <a:ext cx="1345800" cy="1330500"/>
          </a:xfrm>
          <a:prstGeom prst="corner">
            <a:avLst>
              <a:gd name="adj1" fmla="val 14814"/>
              <a:gd name="adj2" fmla="val 14561"/>
            </a:avLst>
          </a:prstGeom>
          <a:solidFill>
            <a:srgbClr val="B9832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2" descr="A black and whit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59354" y="234739"/>
            <a:ext cx="4258649" cy="911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7857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76F2CE31-F456-BA3F-7184-F5C39373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321805"/>
          </a:xfrm>
          <a:prstGeom prst="rect">
            <a:avLst/>
          </a:prstGeom>
        </p:spPr>
      </p:pic>
      <p:sp>
        <p:nvSpPr>
          <p:cNvPr id="39" name="Google Shape;184;p9">
            <a:extLst>
              <a:ext uri="{FF2B5EF4-FFF2-40B4-BE49-F238E27FC236}">
                <a16:creationId xmlns:a16="http://schemas.microsoft.com/office/drawing/2014/main" id="{1B0E7ADC-D562-49E3-0CED-8F949C11F12A}"/>
              </a:ext>
            </a:extLst>
          </p:cNvPr>
          <p:cNvSpPr txBox="1"/>
          <p:nvPr/>
        </p:nvSpPr>
        <p:spPr>
          <a:xfrm>
            <a:off x="168125" y="2423518"/>
            <a:ext cx="1202387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Inter Black"/>
                <a:cs typeface="Inter Black"/>
                <a:sym typeface="Inter Black"/>
              </a:rPr>
              <a:t>Purpose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Inter Black"/>
                <a:cs typeface="Inter Black"/>
                <a:sym typeface="Inter Black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Inter"/>
                <a:cs typeface="Inter"/>
                <a:sym typeface="Inter"/>
              </a:rPr>
              <a:t>Establish a collaborative infrastructure for supporting evidence-based literacy instruction across Georgia.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1344"/>
              </a:solidFill>
              <a:effectLst/>
              <a:uLnTx/>
              <a:uFillTx/>
              <a:latin typeface="Arial"/>
              <a:ea typeface="Inter Black"/>
              <a:cs typeface="Inter Black"/>
              <a:sym typeface="Inter Black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EC4558D8-3D5F-B2BE-0AA6-D4CC0A388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211" y="3621294"/>
            <a:ext cx="1089177" cy="99505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8588B07-7388-2DAD-AC7B-53FE6A00B2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211" y="4681682"/>
            <a:ext cx="1089177" cy="101307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27656F8-6FCD-A12C-993F-AEB519C33E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211" y="5694759"/>
            <a:ext cx="1089177" cy="1060388"/>
          </a:xfrm>
          <a:prstGeom prst="rect">
            <a:avLst/>
          </a:prstGeom>
        </p:spPr>
      </p:pic>
      <p:sp>
        <p:nvSpPr>
          <p:cNvPr id="46" name="Google Shape;271;p11">
            <a:extLst>
              <a:ext uri="{FF2B5EF4-FFF2-40B4-BE49-F238E27FC236}">
                <a16:creationId xmlns:a16="http://schemas.microsoft.com/office/drawing/2014/main" id="{55B8D115-A44D-DB51-89E7-52B324622C4D}"/>
              </a:ext>
            </a:extLst>
          </p:cNvPr>
          <p:cNvSpPr txBox="1"/>
          <p:nvPr/>
        </p:nvSpPr>
        <p:spPr>
          <a:xfrm>
            <a:off x="2159759" y="3699931"/>
            <a:ext cx="632483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Inter Black"/>
                <a:cs typeface="Inter Black"/>
                <a:sym typeface="Inter Black"/>
              </a:rPr>
              <a:t>Demonstration Sites for Effective Literacy and Pre-Service Teacher Preparation </a:t>
            </a:r>
            <a:endParaRPr kumimoji="0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271;p11">
            <a:extLst>
              <a:ext uri="{FF2B5EF4-FFF2-40B4-BE49-F238E27FC236}">
                <a16:creationId xmlns:a16="http://schemas.microsoft.com/office/drawing/2014/main" id="{C8531FE9-4876-4D21-01C3-605FF8F38F63}"/>
              </a:ext>
            </a:extLst>
          </p:cNvPr>
          <p:cNvSpPr txBox="1"/>
          <p:nvPr/>
        </p:nvSpPr>
        <p:spPr>
          <a:xfrm>
            <a:off x="2159759" y="4890487"/>
            <a:ext cx="632483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Inter Black"/>
                <a:cs typeface="Inter Black"/>
                <a:sym typeface="Inter Black"/>
              </a:rPr>
              <a:t>Professional Learning for Literacy Coaches </a:t>
            </a:r>
            <a:endParaRPr kumimoji="0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271;p11">
            <a:extLst>
              <a:ext uri="{FF2B5EF4-FFF2-40B4-BE49-F238E27FC236}">
                <a16:creationId xmlns:a16="http://schemas.microsoft.com/office/drawing/2014/main" id="{40A92A9E-0238-9DB9-4166-E46D7D728DB2}"/>
              </a:ext>
            </a:extLst>
          </p:cNvPr>
          <p:cNvSpPr txBox="1"/>
          <p:nvPr/>
        </p:nvSpPr>
        <p:spPr>
          <a:xfrm>
            <a:off x="2113767" y="5822048"/>
            <a:ext cx="632483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Inter Black"/>
                <a:cs typeface="Inter Black"/>
                <a:sym typeface="Inter Black"/>
              </a:rPr>
              <a:t>Measure Educator and Leader competency and student outcomes</a:t>
            </a:r>
            <a:endParaRPr kumimoji="0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6" name="Picture 4" descr="Kennesaw State University">
            <a:extLst>
              <a:ext uri="{FF2B5EF4-FFF2-40B4-BE49-F238E27FC236}">
                <a16:creationId xmlns:a16="http://schemas.microsoft.com/office/drawing/2014/main" id="{1CDE91EB-74E0-A5DA-7C92-820A2A439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184" y="3450080"/>
            <a:ext cx="1206263" cy="120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Valdosta State University | University System of Georgia">
            <a:extLst>
              <a:ext uri="{FF2B5EF4-FFF2-40B4-BE49-F238E27FC236}">
                <a16:creationId xmlns:a16="http://schemas.microsoft.com/office/drawing/2014/main" id="{41671536-9E2D-0989-12C6-45C0B5D29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701" y="3350782"/>
            <a:ext cx="1843769" cy="140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University Logos - Communications ToolKit">
            <a:extLst>
              <a:ext uri="{FF2B5EF4-FFF2-40B4-BE49-F238E27FC236}">
                <a16:creationId xmlns:a16="http://schemas.microsoft.com/office/drawing/2014/main" id="{0EE38402-9667-D695-B610-359413716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611" y="4969708"/>
            <a:ext cx="1561407" cy="120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University Of West Georgia | University System of Georgia">
            <a:extLst>
              <a:ext uri="{FF2B5EF4-FFF2-40B4-BE49-F238E27FC236}">
                <a16:creationId xmlns:a16="http://schemas.microsoft.com/office/drawing/2014/main" id="{312EE985-E474-6B2C-7B13-7C02E610F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701" y="4808510"/>
            <a:ext cx="1996173" cy="152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732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232180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5"/>
          <p:cNvSpPr txBox="1"/>
          <p:nvPr/>
        </p:nvSpPr>
        <p:spPr>
          <a:xfrm>
            <a:off x="168125" y="2423518"/>
            <a:ext cx="1202387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Purpose</a:t>
            </a:r>
            <a:b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Establish a collaborative infrastructure for supporting evidence-based literacy instruction across Georgia. 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1344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2267" y="3403925"/>
            <a:ext cx="1089177" cy="995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5"/>
          <p:cNvSpPr txBox="1"/>
          <p:nvPr/>
        </p:nvSpPr>
        <p:spPr>
          <a:xfrm>
            <a:off x="1381444" y="3323470"/>
            <a:ext cx="680512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Inter Black"/>
                <a:cs typeface="Inter Black"/>
                <a:sym typeface="Inter Black"/>
              </a:rPr>
              <a:t>Demonstration Sites for Effective Literacy and Pre-Service Teacher Preparation </a:t>
            </a: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50" name="Google Shape;150;p5" descr="Kennesaw State Universit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0184" y="3450080"/>
            <a:ext cx="1206263" cy="1206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" descr="Valdosta State University | University System of Georg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27701" y="3350782"/>
            <a:ext cx="1843769" cy="140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 descr="University Logos - Communications ToolKi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392611" y="4969708"/>
            <a:ext cx="1561407" cy="1206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 descr="University Of West Georgia | University System of Georgia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27701" y="4808510"/>
            <a:ext cx="1996173" cy="152237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5"/>
          <p:cNvSpPr txBox="1"/>
          <p:nvPr/>
        </p:nvSpPr>
        <p:spPr>
          <a:xfrm>
            <a:off x="1250450" y="4197082"/>
            <a:ext cx="7319734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Partners with 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pre-service teacher education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programs at four USG institutions.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Strengthens 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alignment between university curricula and district needs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to better prepare classroom-ready teachers with a strong foundation in evidence-based literacy instruction.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Establishes up to 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eight demonstration sites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 rural and urban communities across Georgia.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Pairs sites with 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university partners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to serve as visible, data-informed proof points for legislators and district leaders.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135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232180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 txBox="1"/>
          <p:nvPr/>
        </p:nvSpPr>
        <p:spPr>
          <a:xfrm>
            <a:off x="353532" y="2445872"/>
            <a:ext cx="1202387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Collaborative Partnership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1344"/>
              </a:solidFill>
              <a:effectLst/>
              <a:uLnTx/>
              <a:uFillTx/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162" name="Google Shape;162;p6"/>
          <p:cNvSpPr txBox="1"/>
          <p:nvPr/>
        </p:nvSpPr>
        <p:spPr>
          <a:xfrm>
            <a:off x="1121664" y="3184495"/>
            <a:ext cx="1048512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Demonstration Districts will provide a replicable model to scale transformative professional development, leading to excellence in literacy instruction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1344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6"/>
          <p:cNvSpPr txBox="1"/>
          <p:nvPr/>
        </p:nvSpPr>
        <p:spPr>
          <a:xfrm>
            <a:off x="1121664" y="4042837"/>
            <a:ext cx="1048512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Teacher preparation programs will coordinate to improve preservice literacy training 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1344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6"/>
          <p:cNvGrpSpPr/>
          <p:nvPr/>
        </p:nvGrpSpPr>
        <p:grpSpPr>
          <a:xfrm>
            <a:off x="255801" y="3102852"/>
            <a:ext cx="699144" cy="707846"/>
            <a:chOff x="0" y="0"/>
            <a:chExt cx="698500" cy="812800"/>
          </a:xfrm>
        </p:grpSpPr>
        <p:sp>
          <p:nvSpPr>
            <p:cNvPr id="165" name="Google Shape;165;p6"/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 extrusionOk="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solidFill>
              <a:srgbClr val="353C62"/>
            </a:solidFill>
            <a:ln w="76200" cap="sq" cmpd="sng">
              <a:solidFill>
                <a:srgbClr val="FFFFFF"/>
              </a:solidFill>
              <a:prstDash val="solid"/>
              <a:miter lim="8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6"/>
            <p:cNvSpPr txBox="1"/>
            <p:nvPr/>
          </p:nvSpPr>
          <p:spPr>
            <a:xfrm>
              <a:off x="0" y="82550"/>
              <a:ext cx="698500" cy="590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369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7" name="Google Shape;167;p6"/>
          <p:cNvSpPr/>
          <p:nvPr/>
        </p:nvSpPr>
        <p:spPr>
          <a:xfrm>
            <a:off x="255801" y="3829709"/>
            <a:ext cx="699144" cy="707846"/>
          </a:xfrm>
          <a:custGeom>
            <a:avLst/>
            <a:gdLst/>
            <a:ahLst/>
            <a:cxnLst/>
            <a:rect l="l" t="t" r="r" b="b"/>
            <a:pathLst>
              <a:path w="698500" h="812800" extrusionOk="0">
                <a:moveTo>
                  <a:pt x="349250" y="0"/>
                </a:moveTo>
                <a:lnTo>
                  <a:pt x="698500" y="203200"/>
                </a:lnTo>
                <a:lnTo>
                  <a:pt x="698500" y="609600"/>
                </a:lnTo>
                <a:lnTo>
                  <a:pt x="349250" y="812800"/>
                </a:lnTo>
                <a:lnTo>
                  <a:pt x="0" y="609600"/>
                </a:lnTo>
                <a:lnTo>
                  <a:pt x="0" y="203200"/>
                </a:lnTo>
                <a:lnTo>
                  <a:pt x="349250" y="0"/>
                </a:lnTo>
                <a:close/>
              </a:path>
            </a:pathLst>
          </a:custGeom>
          <a:solidFill>
            <a:srgbClr val="353C62"/>
          </a:solidFill>
          <a:ln w="76200" cap="sq" cmpd="sng">
            <a:solidFill>
              <a:srgbClr val="FFFFFF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6"/>
          <p:cNvSpPr/>
          <p:nvPr/>
        </p:nvSpPr>
        <p:spPr>
          <a:xfrm>
            <a:off x="475049" y="3247563"/>
            <a:ext cx="306062" cy="413444"/>
          </a:xfrm>
          <a:custGeom>
            <a:avLst/>
            <a:gdLst/>
            <a:ahLst/>
            <a:cxnLst/>
            <a:rect l="l" t="t" r="r" b="b"/>
            <a:pathLst>
              <a:path w="7550" h="11121" extrusionOk="0">
                <a:moveTo>
                  <a:pt x="3775" y="2929"/>
                </a:moveTo>
                <a:lnTo>
                  <a:pt x="3918" y="3120"/>
                </a:lnTo>
                <a:cubicBezTo>
                  <a:pt x="3871" y="3144"/>
                  <a:pt x="3823" y="3144"/>
                  <a:pt x="3775" y="3144"/>
                </a:cubicBezTo>
                <a:cubicBezTo>
                  <a:pt x="3740" y="3132"/>
                  <a:pt x="3692" y="3120"/>
                  <a:pt x="3644" y="3120"/>
                </a:cubicBezTo>
                <a:lnTo>
                  <a:pt x="3775" y="2929"/>
                </a:lnTo>
                <a:close/>
                <a:moveTo>
                  <a:pt x="4168" y="3501"/>
                </a:moveTo>
                <a:lnTo>
                  <a:pt x="4299" y="3703"/>
                </a:lnTo>
                <a:cubicBezTo>
                  <a:pt x="4126" y="3751"/>
                  <a:pt x="3948" y="3775"/>
                  <a:pt x="3769" y="3775"/>
                </a:cubicBezTo>
                <a:cubicBezTo>
                  <a:pt x="3591" y="3775"/>
                  <a:pt x="3412" y="3751"/>
                  <a:pt x="3239" y="3703"/>
                </a:cubicBezTo>
                <a:lnTo>
                  <a:pt x="3382" y="3501"/>
                </a:lnTo>
                <a:cubicBezTo>
                  <a:pt x="3513" y="3560"/>
                  <a:pt x="3644" y="3572"/>
                  <a:pt x="3775" y="3572"/>
                </a:cubicBezTo>
                <a:cubicBezTo>
                  <a:pt x="3918" y="3572"/>
                  <a:pt x="4049" y="3537"/>
                  <a:pt x="4168" y="3501"/>
                </a:cubicBezTo>
                <a:close/>
                <a:moveTo>
                  <a:pt x="3120" y="4132"/>
                </a:moveTo>
                <a:cubicBezTo>
                  <a:pt x="3275" y="4180"/>
                  <a:pt x="3418" y="4191"/>
                  <a:pt x="3561" y="4215"/>
                </a:cubicBezTo>
                <a:lnTo>
                  <a:pt x="3561" y="8109"/>
                </a:lnTo>
                <a:lnTo>
                  <a:pt x="3120" y="8109"/>
                </a:lnTo>
                <a:lnTo>
                  <a:pt x="3120" y="4132"/>
                </a:lnTo>
                <a:close/>
                <a:moveTo>
                  <a:pt x="4430" y="4132"/>
                </a:moveTo>
                <a:lnTo>
                  <a:pt x="4430" y="8109"/>
                </a:lnTo>
                <a:lnTo>
                  <a:pt x="4001" y="8109"/>
                </a:lnTo>
                <a:lnTo>
                  <a:pt x="4001" y="4215"/>
                </a:lnTo>
                <a:cubicBezTo>
                  <a:pt x="4156" y="4191"/>
                  <a:pt x="4287" y="4180"/>
                  <a:pt x="4430" y="4132"/>
                </a:cubicBezTo>
                <a:close/>
                <a:moveTo>
                  <a:pt x="3799" y="441"/>
                </a:moveTo>
                <a:cubicBezTo>
                  <a:pt x="4668" y="441"/>
                  <a:pt x="5490" y="786"/>
                  <a:pt x="6121" y="1394"/>
                </a:cubicBezTo>
                <a:cubicBezTo>
                  <a:pt x="6752" y="2025"/>
                  <a:pt x="7097" y="2858"/>
                  <a:pt x="7097" y="3751"/>
                </a:cubicBezTo>
                <a:cubicBezTo>
                  <a:pt x="7097" y="4620"/>
                  <a:pt x="6752" y="5442"/>
                  <a:pt x="6157" y="6073"/>
                </a:cubicBezTo>
                <a:cubicBezTo>
                  <a:pt x="5609" y="6632"/>
                  <a:pt x="5299" y="7347"/>
                  <a:pt x="5240" y="8109"/>
                </a:cubicBezTo>
                <a:lnTo>
                  <a:pt x="4883" y="8109"/>
                </a:lnTo>
                <a:lnTo>
                  <a:pt x="4883" y="3822"/>
                </a:lnTo>
                <a:cubicBezTo>
                  <a:pt x="4883" y="3775"/>
                  <a:pt x="4871" y="3739"/>
                  <a:pt x="4835" y="3703"/>
                </a:cubicBezTo>
                <a:lnTo>
                  <a:pt x="3978" y="2406"/>
                </a:lnTo>
                <a:cubicBezTo>
                  <a:pt x="3930" y="2346"/>
                  <a:pt x="3871" y="2310"/>
                  <a:pt x="3799" y="2310"/>
                </a:cubicBezTo>
                <a:cubicBezTo>
                  <a:pt x="3716" y="2310"/>
                  <a:pt x="3644" y="2334"/>
                  <a:pt x="3620" y="2406"/>
                </a:cubicBezTo>
                <a:lnTo>
                  <a:pt x="2751" y="3703"/>
                </a:lnTo>
                <a:cubicBezTo>
                  <a:pt x="2728" y="3739"/>
                  <a:pt x="2704" y="3775"/>
                  <a:pt x="2704" y="3822"/>
                </a:cubicBezTo>
                <a:lnTo>
                  <a:pt x="2704" y="8109"/>
                </a:lnTo>
                <a:lnTo>
                  <a:pt x="2347" y="8109"/>
                </a:lnTo>
                <a:cubicBezTo>
                  <a:pt x="2287" y="7347"/>
                  <a:pt x="1977" y="6632"/>
                  <a:pt x="1430" y="6073"/>
                </a:cubicBezTo>
                <a:cubicBezTo>
                  <a:pt x="834" y="5465"/>
                  <a:pt x="501" y="4656"/>
                  <a:pt x="489" y="3810"/>
                </a:cubicBezTo>
                <a:cubicBezTo>
                  <a:pt x="477" y="2929"/>
                  <a:pt x="823" y="2096"/>
                  <a:pt x="1430" y="1453"/>
                </a:cubicBezTo>
                <a:cubicBezTo>
                  <a:pt x="2049" y="822"/>
                  <a:pt x="2870" y="453"/>
                  <a:pt x="3751" y="441"/>
                </a:cubicBezTo>
                <a:close/>
                <a:moveTo>
                  <a:pt x="5228" y="8561"/>
                </a:moveTo>
                <a:lnTo>
                  <a:pt x="5228" y="8835"/>
                </a:lnTo>
                <a:lnTo>
                  <a:pt x="5228" y="8883"/>
                </a:lnTo>
                <a:lnTo>
                  <a:pt x="2335" y="8883"/>
                </a:lnTo>
                <a:lnTo>
                  <a:pt x="2335" y="8835"/>
                </a:lnTo>
                <a:lnTo>
                  <a:pt x="2335" y="8561"/>
                </a:lnTo>
                <a:close/>
                <a:moveTo>
                  <a:pt x="5121" y="9311"/>
                </a:moveTo>
                <a:cubicBezTo>
                  <a:pt x="4942" y="9752"/>
                  <a:pt x="4525" y="10026"/>
                  <a:pt x="4037" y="10026"/>
                </a:cubicBezTo>
                <a:lnTo>
                  <a:pt x="3525" y="10026"/>
                </a:lnTo>
                <a:cubicBezTo>
                  <a:pt x="3037" y="10026"/>
                  <a:pt x="2620" y="9728"/>
                  <a:pt x="2442" y="9311"/>
                </a:cubicBezTo>
                <a:close/>
                <a:moveTo>
                  <a:pt x="4049" y="10478"/>
                </a:moveTo>
                <a:cubicBezTo>
                  <a:pt x="4061" y="10478"/>
                  <a:pt x="4109" y="10478"/>
                  <a:pt x="4132" y="10490"/>
                </a:cubicBezTo>
                <a:cubicBezTo>
                  <a:pt x="4132" y="10597"/>
                  <a:pt x="4049" y="10668"/>
                  <a:pt x="3954" y="10668"/>
                </a:cubicBezTo>
                <a:lnTo>
                  <a:pt x="3620" y="10668"/>
                </a:lnTo>
                <a:cubicBezTo>
                  <a:pt x="3513" y="10668"/>
                  <a:pt x="3442" y="10585"/>
                  <a:pt x="3442" y="10490"/>
                </a:cubicBezTo>
                <a:lnTo>
                  <a:pt x="3442" y="10478"/>
                </a:lnTo>
                <a:close/>
                <a:moveTo>
                  <a:pt x="3762" y="0"/>
                </a:moveTo>
                <a:cubicBezTo>
                  <a:pt x="3746" y="0"/>
                  <a:pt x="3731" y="0"/>
                  <a:pt x="3716" y="0"/>
                </a:cubicBezTo>
                <a:cubicBezTo>
                  <a:pt x="1656" y="24"/>
                  <a:pt x="1" y="1739"/>
                  <a:pt x="13" y="3810"/>
                </a:cubicBezTo>
                <a:cubicBezTo>
                  <a:pt x="25" y="4775"/>
                  <a:pt x="406" y="5680"/>
                  <a:pt x="1073" y="6370"/>
                </a:cubicBezTo>
                <a:cubicBezTo>
                  <a:pt x="1596" y="6906"/>
                  <a:pt x="1870" y="7609"/>
                  <a:pt x="1870" y="8335"/>
                </a:cubicBezTo>
                <a:lnTo>
                  <a:pt x="1870" y="8835"/>
                </a:lnTo>
                <a:cubicBezTo>
                  <a:pt x="1870" y="9549"/>
                  <a:pt x="2335" y="10168"/>
                  <a:pt x="2966" y="10383"/>
                </a:cubicBezTo>
                <a:lnTo>
                  <a:pt x="2966" y="10490"/>
                </a:lnTo>
                <a:cubicBezTo>
                  <a:pt x="2966" y="10835"/>
                  <a:pt x="3239" y="11121"/>
                  <a:pt x="3585" y="11121"/>
                </a:cubicBezTo>
                <a:lnTo>
                  <a:pt x="3930" y="11121"/>
                </a:lnTo>
                <a:cubicBezTo>
                  <a:pt x="4275" y="11121"/>
                  <a:pt x="4549" y="10835"/>
                  <a:pt x="4549" y="10490"/>
                </a:cubicBezTo>
                <a:lnTo>
                  <a:pt x="4549" y="10383"/>
                </a:lnTo>
                <a:cubicBezTo>
                  <a:pt x="5192" y="10168"/>
                  <a:pt x="5645" y="9549"/>
                  <a:pt x="5645" y="8835"/>
                </a:cubicBezTo>
                <a:lnTo>
                  <a:pt x="5645" y="8335"/>
                </a:lnTo>
                <a:cubicBezTo>
                  <a:pt x="5645" y="7609"/>
                  <a:pt x="5918" y="6918"/>
                  <a:pt x="6442" y="6382"/>
                </a:cubicBezTo>
                <a:cubicBezTo>
                  <a:pt x="7133" y="5680"/>
                  <a:pt x="7502" y="4751"/>
                  <a:pt x="7502" y="3763"/>
                </a:cubicBezTo>
                <a:cubicBezTo>
                  <a:pt x="7550" y="2751"/>
                  <a:pt x="7145" y="1798"/>
                  <a:pt x="6418" y="1084"/>
                </a:cubicBezTo>
                <a:cubicBezTo>
                  <a:pt x="5715" y="380"/>
                  <a:pt x="4757" y="0"/>
                  <a:pt x="3762" y="0"/>
                </a:cubicBezTo>
                <a:close/>
              </a:path>
            </a:pathLst>
          </a:custGeom>
          <a:solidFill>
            <a:srgbClr val="657E9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415151" y="4030996"/>
            <a:ext cx="380444" cy="310077"/>
          </a:xfrm>
          <a:custGeom>
            <a:avLst/>
            <a:gdLst/>
            <a:ahLst/>
            <a:cxnLst/>
            <a:rect l="l" t="t" r="r" b="b"/>
            <a:pathLst>
              <a:path w="11943" h="9734" extrusionOk="0">
                <a:moveTo>
                  <a:pt x="11585" y="2638"/>
                </a:moveTo>
                <a:lnTo>
                  <a:pt x="11585" y="3066"/>
                </a:lnTo>
                <a:lnTo>
                  <a:pt x="9121" y="4007"/>
                </a:lnTo>
                <a:lnTo>
                  <a:pt x="9121" y="3566"/>
                </a:lnTo>
                <a:lnTo>
                  <a:pt x="11585" y="2638"/>
                </a:lnTo>
                <a:close/>
                <a:moveTo>
                  <a:pt x="370" y="2638"/>
                </a:moveTo>
                <a:lnTo>
                  <a:pt x="5787" y="4697"/>
                </a:lnTo>
                <a:lnTo>
                  <a:pt x="5787" y="5138"/>
                </a:lnTo>
                <a:lnTo>
                  <a:pt x="370" y="3066"/>
                </a:lnTo>
                <a:lnTo>
                  <a:pt x="370" y="2638"/>
                </a:lnTo>
                <a:close/>
                <a:moveTo>
                  <a:pt x="8764" y="3709"/>
                </a:moveTo>
                <a:lnTo>
                  <a:pt x="8764" y="4138"/>
                </a:lnTo>
                <a:lnTo>
                  <a:pt x="6144" y="5138"/>
                </a:lnTo>
                <a:lnTo>
                  <a:pt x="6144" y="4697"/>
                </a:lnTo>
                <a:lnTo>
                  <a:pt x="8764" y="3709"/>
                </a:lnTo>
                <a:close/>
                <a:moveTo>
                  <a:pt x="9657" y="4162"/>
                </a:moveTo>
                <a:lnTo>
                  <a:pt x="9657" y="6745"/>
                </a:lnTo>
                <a:cubicBezTo>
                  <a:pt x="9478" y="6876"/>
                  <a:pt x="9299" y="6995"/>
                  <a:pt x="9121" y="7114"/>
                </a:cubicBezTo>
                <a:lnTo>
                  <a:pt x="9121" y="4376"/>
                </a:lnTo>
                <a:lnTo>
                  <a:pt x="9657" y="4162"/>
                </a:lnTo>
                <a:close/>
                <a:moveTo>
                  <a:pt x="8961" y="8757"/>
                </a:moveTo>
                <a:cubicBezTo>
                  <a:pt x="9131" y="8757"/>
                  <a:pt x="9264" y="8907"/>
                  <a:pt x="9264" y="9079"/>
                </a:cubicBezTo>
                <a:cubicBezTo>
                  <a:pt x="9264" y="9258"/>
                  <a:pt x="9109" y="9389"/>
                  <a:pt x="8942" y="9389"/>
                </a:cubicBezTo>
                <a:cubicBezTo>
                  <a:pt x="8764" y="9389"/>
                  <a:pt x="8633" y="9246"/>
                  <a:pt x="8633" y="9079"/>
                </a:cubicBezTo>
                <a:cubicBezTo>
                  <a:pt x="8633" y="8900"/>
                  <a:pt x="8787" y="8757"/>
                  <a:pt x="8942" y="8757"/>
                </a:cubicBezTo>
                <a:cubicBezTo>
                  <a:pt x="8949" y="8757"/>
                  <a:pt x="8955" y="8757"/>
                  <a:pt x="8961" y="8757"/>
                </a:cubicBezTo>
                <a:close/>
                <a:moveTo>
                  <a:pt x="5949" y="0"/>
                </a:moveTo>
                <a:cubicBezTo>
                  <a:pt x="5930" y="0"/>
                  <a:pt x="5912" y="6"/>
                  <a:pt x="5894" y="18"/>
                </a:cubicBezTo>
                <a:lnTo>
                  <a:pt x="120" y="2221"/>
                </a:lnTo>
                <a:cubicBezTo>
                  <a:pt x="48" y="2245"/>
                  <a:pt x="1" y="2304"/>
                  <a:pt x="1" y="2376"/>
                </a:cubicBezTo>
                <a:lnTo>
                  <a:pt x="1" y="3185"/>
                </a:lnTo>
                <a:cubicBezTo>
                  <a:pt x="1" y="3257"/>
                  <a:pt x="48" y="3316"/>
                  <a:pt x="120" y="3352"/>
                </a:cubicBezTo>
                <a:lnTo>
                  <a:pt x="1917" y="4031"/>
                </a:lnTo>
                <a:lnTo>
                  <a:pt x="1917" y="4638"/>
                </a:lnTo>
                <a:cubicBezTo>
                  <a:pt x="1917" y="4745"/>
                  <a:pt x="2001" y="4817"/>
                  <a:pt x="2096" y="4817"/>
                </a:cubicBezTo>
                <a:cubicBezTo>
                  <a:pt x="2203" y="4817"/>
                  <a:pt x="2275" y="4745"/>
                  <a:pt x="2275" y="4638"/>
                </a:cubicBezTo>
                <a:lnTo>
                  <a:pt x="2275" y="4186"/>
                </a:lnTo>
                <a:lnTo>
                  <a:pt x="5894" y="5567"/>
                </a:lnTo>
                <a:cubicBezTo>
                  <a:pt x="5906" y="5579"/>
                  <a:pt x="5942" y="5579"/>
                  <a:pt x="5954" y="5579"/>
                </a:cubicBezTo>
                <a:cubicBezTo>
                  <a:pt x="5966" y="5579"/>
                  <a:pt x="6001" y="5579"/>
                  <a:pt x="6013" y="5567"/>
                </a:cubicBezTo>
                <a:lnTo>
                  <a:pt x="8740" y="4519"/>
                </a:lnTo>
                <a:lnTo>
                  <a:pt x="8740" y="7317"/>
                </a:lnTo>
                <a:cubicBezTo>
                  <a:pt x="7871" y="7769"/>
                  <a:pt x="6918" y="8007"/>
                  <a:pt x="5942" y="8007"/>
                </a:cubicBezTo>
                <a:cubicBezTo>
                  <a:pt x="4620" y="8007"/>
                  <a:pt x="3310" y="7555"/>
                  <a:pt x="2263" y="6745"/>
                </a:cubicBezTo>
                <a:lnTo>
                  <a:pt x="2263" y="5352"/>
                </a:lnTo>
                <a:cubicBezTo>
                  <a:pt x="2263" y="5257"/>
                  <a:pt x="2191" y="5174"/>
                  <a:pt x="2084" y="5174"/>
                </a:cubicBezTo>
                <a:cubicBezTo>
                  <a:pt x="1977" y="5174"/>
                  <a:pt x="1906" y="5257"/>
                  <a:pt x="1906" y="5352"/>
                </a:cubicBezTo>
                <a:lnTo>
                  <a:pt x="1906" y="6817"/>
                </a:lnTo>
                <a:cubicBezTo>
                  <a:pt x="1906" y="6876"/>
                  <a:pt x="1941" y="6924"/>
                  <a:pt x="1965" y="6948"/>
                </a:cubicBezTo>
                <a:cubicBezTo>
                  <a:pt x="3084" y="7841"/>
                  <a:pt x="4501" y="8353"/>
                  <a:pt x="5942" y="8353"/>
                </a:cubicBezTo>
                <a:cubicBezTo>
                  <a:pt x="6906" y="8353"/>
                  <a:pt x="7859" y="8126"/>
                  <a:pt x="8740" y="7698"/>
                </a:cubicBezTo>
                <a:lnTo>
                  <a:pt x="8740" y="8412"/>
                </a:lnTo>
                <a:cubicBezTo>
                  <a:pt x="8454" y="8484"/>
                  <a:pt x="8252" y="8746"/>
                  <a:pt x="8252" y="9067"/>
                </a:cubicBezTo>
                <a:cubicBezTo>
                  <a:pt x="8252" y="9436"/>
                  <a:pt x="8549" y="9734"/>
                  <a:pt x="8918" y="9734"/>
                </a:cubicBezTo>
                <a:cubicBezTo>
                  <a:pt x="9287" y="9734"/>
                  <a:pt x="9585" y="9436"/>
                  <a:pt x="9585" y="9067"/>
                </a:cubicBezTo>
                <a:cubicBezTo>
                  <a:pt x="9585" y="8746"/>
                  <a:pt x="9383" y="8496"/>
                  <a:pt x="9097" y="8412"/>
                </a:cubicBezTo>
                <a:lnTo>
                  <a:pt x="9097" y="7495"/>
                </a:lnTo>
                <a:cubicBezTo>
                  <a:pt x="9383" y="7341"/>
                  <a:pt x="9657" y="7138"/>
                  <a:pt x="9918" y="6936"/>
                </a:cubicBezTo>
                <a:cubicBezTo>
                  <a:pt x="9954" y="6900"/>
                  <a:pt x="9978" y="6841"/>
                  <a:pt x="9978" y="6805"/>
                </a:cubicBezTo>
                <a:lnTo>
                  <a:pt x="9978" y="4019"/>
                </a:lnTo>
                <a:lnTo>
                  <a:pt x="11776" y="3328"/>
                </a:lnTo>
                <a:cubicBezTo>
                  <a:pt x="11847" y="3304"/>
                  <a:pt x="11895" y="3245"/>
                  <a:pt x="11895" y="3173"/>
                </a:cubicBezTo>
                <a:lnTo>
                  <a:pt x="11895" y="2364"/>
                </a:lnTo>
                <a:cubicBezTo>
                  <a:pt x="11943" y="2304"/>
                  <a:pt x="11895" y="2245"/>
                  <a:pt x="11823" y="2221"/>
                </a:cubicBezTo>
                <a:lnTo>
                  <a:pt x="8049" y="792"/>
                </a:lnTo>
                <a:cubicBezTo>
                  <a:pt x="8030" y="784"/>
                  <a:pt x="8010" y="780"/>
                  <a:pt x="7989" y="780"/>
                </a:cubicBezTo>
                <a:cubicBezTo>
                  <a:pt x="7921" y="780"/>
                  <a:pt x="7853" y="823"/>
                  <a:pt x="7835" y="887"/>
                </a:cubicBezTo>
                <a:cubicBezTo>
                  <a:pt x="7799" y="983"/>
                  <a:pt x="7847" y="1090"/>
                  <a:pt x="7930" y="1114"/>
                </a:cubicBezTo>
                <a:lnTo>
                  <a:pt x="11264" y="2376"/>
                </a:lnTo>
                <a:lnTo>
                  <a:pt x="8966" y="3257"/>
                </a:lnTo>
                <a:lnTo>
                  <a:pt x="6061" y="1947"/>
                </a:lnTo>
                <a:cubicBezTo>
                  <a:pt x="6035" y="1934"/>
                  <a:pt x="6010" y="1928"/>
                  <a:pt x="5985" y="1928"/>
                </a:cubicBezTo>
                <a:cubicBezTo>
                  <a:pt x="5918" y="1928"/>
                  <a:pt x="5858" y="1973"/>
                  <a:pt x="5823" y="2042"/>
                </a:cubicBezTo>
                <a:cubicBezTo>
                  <a:pt x="5775" y="2126"/>
                  <a:pt x="5823" y="2233"/>
                  <a:pt x="5906" y="2281"/>
                </a:cubicBezTo>
                <a:lnTo>
                  <a:pt x="8490" y="3435"/>
                </a:lnTo>
                <a:lnTo>
                  <a:pt x="5966" y="4388"/>
                </a:lnTo>
                <a:lnTo>
                  <a:pt x="691" y="2376"/>
                </a:lnTo>
                <a:lnTo>
                  <a:pt x="5966" y="376"/>
                </a:lnTo>
                <a:lnTo>
                  <a:pt x="7263" y="864"/>
                </a:lnTo>
                <a:cubicBezTo>
                  <a:pt x="7282" y="868"/>
                  <a:pt x="7301" y="871"/>
                  <a:pt x="7320" y="871"/>
                </a:cubicBezTo>
                <a:cubicBezTo>
                  <a:pt x="7394" y="871"/>
                  <a:pt x="7461" y="833"/>
                  <a:pt x="7490" y="757"/>
                </a:cubicBezTo>
                <a:cubicBezTo>
                  <a:pt x="7513" y="673"/>
                  <a:pt x="7478" y="566"/>
                  <a:pt x="7382" y="530"/>
                </a:cubicBezTo>
                <a:lnTo>
                  <a:pt x="6013" y="18"/>
                </a:lnTo>
                <a:cubicBezTo>
                  <a:pt x="5989" y="6"/>
                  <a:pt x="5969" y="0"/>
                  <a:pt x="5949" y="0"/>
                </a:cubicBezTo>
                <a:close/>
              </a:path>
            </a:pathLst>
          </a:custGeom>
          <a:solidFill>
            <a:srgbClr val="657E93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6"/>
          <p:cNvSpPr/>
          <p:nvPr/>
        </p:nvSpPr>
        <p:spPr>
          <a:xfrm>
            <a:off x="738247" y="4815840"/>
            <a:ext cx="3370457" cy="173126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Flexibility to the unique needs of your partner schools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6"/>
          <p:cNvSpPr/>
          <p:nvPr/>
        </p:nvSpPr>
        <p:spPr>
          <a:xfrm>
            <a:off x="4304407" y="4815840"/>
            <a:ext cx="3370457" cy="173126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Collaboration with other University partners for pre-service teacher hub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6"/>
          <p:cNvSpPr/>
          <p:nvPr/>
        </p:nvSpPr>
        <p:spPr>
          <a:xfrm>
            <a:off x="7870567" y="4815840"/>
            <a:ext cx="3370457" cy="1731264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Focus on research aligned with faculty interest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00408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232180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7"/>
          <p:cNvSpPr txBox="1"/>
          <p:nvPr/>
        </p:nvSpPr>
        <p:spPr>
          <a:xfrm>
            <a:off x="168125" y="2423518"/>
            <a:ext cx="1202387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Purpose</a:t>
            </a:r>
            <a:b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Establish a collaborative infrastructure for supporting evidence-based literacy instruction across Georgia. 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1344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1381444" y="4057233"/>
            <a:ext cx="10032420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Collaborates with regional literacy specialists to deliver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accessible, community-embedded professional development.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Delivers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continuous training tailored to specific gaps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identified in coaching competency assessments and classroom student data.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Hones coaching skills through direct analysis of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real classroom lessons, providing feedback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targeted toward student needs.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Deepens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coaches’ diagnostic skills and expertise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 reliably improving the quality of teacher instruction in their schools.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1396394" y="3422957"/>
            <a:ext cx="956733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Professional Learning for Literacy Coaches 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547" y="3422957"/>
            <a:ext cx="1089177" cy="10603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3900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232180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8"/>
          <p:cNvSpPr txBox="1"/>
          <p:nvPr/>
        </p:nvSpPr>
        <p:spPr>
          <a:xfrm>
            <a:off x="168125" y="2423518"/>
            <a:ext cx="1202387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Purpose</a:t>
            </a:r>
            <a:b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Establish a collaborative infrastructure for supporting evidence-based literacy instruction across Georgia. 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1344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1334865" y="4637801"/>
            <a:ext cx="1003242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Measures the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knowledge, skills, and instructional capabilities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of teachers and coaches before and after training.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Connects assessment criteria directly to the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Science of Reading and Georgia’s Coaching Competencies.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Provides the necessary metrics to prove state investments in literacy coaching are yielding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measurable improvements in educator competency and student outcomes.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5688" y="3439599"/>
            <a:ext cx="1089177" cy="1013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8"/>
          <p:cNvSpPr txBox="1"/>
          <p:nvPr/>
        </p:nvSpPr>
        <p:spPr>
          <a:xfrm>
            <a:off x="1396394" y="3422957"/>
            <a:ext cx="9567335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Inter Black"/>
                <a:cs typeface="Inter Black"/>
                <a:sym typeface="Inter Black"/>
              </a:rPr>
              <a:t>Measure Educator and Leader competency and student outcomes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739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232180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0"/>
          <p:cNvSpPr txBox="1"/>
          <p:nvPr/>
        </p:nvSpPr>
        <p:spPr>
          <a:xfrm>
            <a:off x="231612" y="2483369"/>
            <a:ext cx="1202387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Expected Outcomes </a:t>
            </a:r>
            <a:b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</a:b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1344"/>
              </a:solidFill>
              <a:effectLst/>
              <a:uLnTx/>
              <a:uFillTx/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00" name="Google Shape;200;p10"/>
          <p:cNvSpPr txBox="1"/>
          <p:nvPr/>
        </p:nvSpPr>
        <p:spPr>
          <a:xfrm>
            <a:off x="2096270" y="3185804"/>
            <a:ext cx="816758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All school-based literacy coaches will possess the knowledge, skills, and capabilities to support and coach K-3 educators in the science of Reading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1344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0"/>
          <p:cNvSpPr txBox="1"/>
          <p:nvPr/>
        </p:nvSpPr>
        <p:spPr>
          <a:xfrm>
            <a:off x="2159759" y="4391503"/>
            <a:ext cx="816758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Demonstration Schools/Districts will provide a replicable model to scale transformative professional development, leading to excellence in literacy instruction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1344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0"/>
          <p:cNvSpPr txBox="1"/>
          <p:nvPr/>
        </p:nvSpPr>
        <p:spPr>
          <a:xfrm>
            <a:off x="2159759" y="5714901"/>
            <a:ext cx="816758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Teacher preparation programs will coordinate to improve preservice literacy training 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1344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0"/>
          <p:cNvSpPr txBox="1"/>
          <p:nvPr/>
        </p:nvSpPr>
        <p:spPr>
          <a:xfrm>
            <a:off x="1225471" y="3031915"/>
            <a:ext cx="934288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>
                <a:ln>
                  <a:noFill/>
                </a:ln>
                <a:solidFill>
                  <a:srgbClr val="B9832C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1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B9832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1225471" y="4237614"/>
            <a:ext cx="934288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>
                <a:ln>
                  <a:noFill/>
                </a:ln>
                <a:solidFill>
                  <a:srgbClr val="B9832C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2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B9832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0"/>
          <p:cNvSpPr txBox="1"/>
          <p:nvPr/>
        </p:nvSpPr>
        <p:spPr>
          <a:xfrm>
            <a:off x="1233701" y="5407125"/>
            <a:ext cx="934288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>
                <a:ln>
                  <a:noFill/>
                </a:ln>
                <a:solidFill>
                  <a:srgbClr val="B9832C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3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B9832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5827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DF94D210-3E33-34C5-34B7-8FE760315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>
            <a:extLst>
              <a:ext uri="{FF2B5EF4-FFF2-40B4-BE49-F238E27FC236}">
                <a16:creationId xmlns:a16="http://schemas.microsoft.com/office/drawing/2014/main" id="{DAD91234-03B2-D8FB-7017-EF9A2D2E9158}"/>
              </a:ext>
            </a:extLst>
          </p:cNvPr>
          <p:cNvSpPr/>
          <p:nvPr/>
        </p:nvSpPr>
        <p:spPr>
          <a:xfrm rot="-5400000">
            <a:off x="10840047" y="5505901"/>
            <a:ext cx="1345800" cy="1358400"/>
          </a:xfrm>
          <a:prstGeom prst="corner">
            <a:avLst>
              <a:gd name="adj1" fmla="val 11222"/>
              <a:gd name="adj2" fmla="val 1158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>
            <a:extLst>
              <a:ext uri="{FF2B5EF4-FFF2-40B4-BE49-F238E27FC236}">
                <a16:creationId xmlns:a16="http://schemas.microsoft.com/office/drawing/2014/main" id="{10DAC2B4-DEB9-8F35-72C9-7B1193684091}"/>
              </a:ext>
            </a:extLst>
          </p:cNvPr>
          <p:cNvSpPr txBox="1"/>
          <p:nvPr/>
        </p:nvSpPr>
        <p:spPr>
          <a:xfrm>
            <a:off x="471075" y="852275"/>
            <a:ext cx="115581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Our Progress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12" name="Google Shape;212;p11">
            <a:extLst>
              <a:ext uri="{FF2B5EF4-FFF2-40B4-BE49-F238E27FC236}">
                <a16:creationId xmlns:a16="http://schemas.microsoft.com/office/drawing/2014/main" id="{051EB556-6C01-E9C7-6C51-A8155B983C72}"/>
              </a:ext>
            </a:extLst>
          </p:cNvPr>
          <p:cNvSpPr/>
          <p:nvPr/>
        </p:nvSpPr>
        <p:spPr>
          <a:xfrm>
            <a:off x="-167378" y="878068"/>
            <a:ext cx="334800" cy="779400"/>
          </a:xfrm>
          <a:prstGeom prst="rect">
            <a:avLst/>
          </a:prstGeom>
          <a:solidFill>
            <a:srgbClr val="001344"/>
          </a:solidFill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6"/>
              <a:buFont typeface="Arial"/>
              <a:buNone/>
              <a:tabLst/>
              <a:defRPr/>
            </a:pPr>
            <a:endParaRPr kumimoji="0" sz="186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1">
            <a:extLst>
              <a:ext uri="{FF2B5EF4-FFF2-40B4-BE49-F238E27FC236}">
                <a16:creationId xmlns:a16="http://schemas.microsoft.com/office/drawing/2014/main" id="{AF2A1BBE-CCD9-4B07-CACD-76086494F9CF}"/>
              </a:ext>
            </a:extLst>
          </p:cNvPr>
          <p:cNvSpPr/>
          <p:nvPr/>
        </p:nvSpPr>
        <p:spPr>
          <a:xfrm>
            <a:off x="6881518" y="2334342"/>
            <a:ext cx="532691" cy="512353"/>
          </a:xfrm>
          <a:custGeom>
            <a:avLst/>
            <a:gdLst/>
            <a:ahLst/>
            <a:cxnLst/>
            <a:rect l="l" t="t" r="r" b="b"/>
            <a:pathLst>
              <a:path w="799037" h="768529" extrusionOk="0">
                <a:moveTo>
                  <a:pt x="0" y="0"/>
                </a:moveTo>
                <a:lnTo>
                  <a:pt x="799037" y="0"/>
                </a:lnTo>
                <a:lnTo>
                  <a:pt x="799037" y="768529"/>
                </a:lnTo>
                <a:lnTo>
                  <a:pt x="0" y="7685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1">
            <a:extLst>
              <a:ext uri="{FF2B5EF4-FFF2-40B4-BE49-F238E27FC236}">
                <a16:creationId xmlns:a16="http://schemas.microsoft.com/office/drawing/2014/main" id="{5DA67B1D-7548-34E0-8B39-4E2EE5E967D0}"/>
              </a:ext>
            </a:extLst>
          </p:cNvPr>
          <p:cNvSpPr/>
          <p:nvPr/>
        </p:nvSpPr>
        <p:spPr>
          <a:xfrm>
            <a:off x="1133905" y="2305062"/>
            <a:ext cx="466707" cy="512353"/>
          </a:xfrm>
          <a:custGeom>
            <a:avLst/>
            <a:gdLst/>
            <a:ahLst/>
            <a:cxnLst/>
            <a:rect l="l" t="t" r="r" b="b"/>
            <a:pathLst>
              <a:path w="700060" h="768529" extrusionOk="0">
                <a:moveTo>
                  <a:pt x="0" y="0"/>
                </a:moveTo>
                <a:lnTo>
                  <a:pt x="700060" y="0"/>
                </a:lnTo>
                <a:lnTo>
                  <a:pt x="700060" y="768529"/>
                </a:lnTo>
                <a:lnTo>
                  <a:pt x="0" y="7685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1">
            <a:extLst>
              <a:ext uri="{FF2B5EF4-FFF2-40B4-BE49-F238E27FC236}">
                <a16:creationId xmlns:a16="http://schemas.microsoft.com/office/drawing/2014/main" id="{DEE2B10A-FEFF-CEF4-758C-19F9D5C5A133}"/>
              </a:ext>
            </a:extLst>
          </p:cNvPr>
          <p:cNvSpPr txBox="1"/>
          <p:nvPr/>
        </p:nvSpPr>
        <p:spPr>
          <a:xfrm>
            <a:off x="6410820" y="3085917"/>
            <a:ext cx="1502060" cy="836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4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Request for Proposals Posted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1">
            <a:extLst>
              <a:ext uri="{FF2B5EF4-FFF2-40B4-BE49-F238E27FC236}">
                <a16:creationId xmlns:a16="http://schemas.microsoft.com/office/drawing/2014/main" id="{1219B3BF-6877-BA78-B8CA-11A21C35CA36}"/>
              </a:ext>
            </a:extLst>
          </p:cNvPr>
          <p:cNvSpPr txBox="1"/>
          <p:nvPr/>
        </p:nvSpPr>
        <p:spPr>
          <a:xfrm>
            <a:off x="9822055" y="2795430"/>
            <a:ext cx="1605805" cy="82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4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Re-evaluate teachers and students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1">
            <a:extLst>
              <a:ext uri="{FF2B5EF4-FFF2-40B4-BE49-F238E27FC236}">
                <a16:creationId xmlns:a16="http://schemas.microsoft.com/office/drawing/2014/main" id="{05DAAC5C-EB07-23C9-1C8A-CC570BCD0AFB}"/>
              </a:ext>
            </a:extLst>
          </p:cNvPr>
          <p:cNvSpPr/>
          <p:nvPr/>
        </p:nvSpPr>
        <p:spPr>
          <a:xfrm>
            <a:off x="9468264" y="2334342"/>
            <a:ext cx="340411" cy="535229"/>
          </a:xfrm>
          <a:custGeom>
            <a:avLst/>
            <a:gdLst/>
            <a:ahLst/>
            <a:cxnLst/>
            <a:rect l="l" t="t" r="r" b="b"/>
            <a:pathLst>
              <a:path w="510616" h="802843" extrusionOk="0">
                <a:moveTo>
                  <a:pt x="0" y="0"/>
                </a:moveTo>
                <a:lnTo>
                  <a:pt x="510617" y="0"/>
                </a:lnTo>
                <a:lnTo>
                  <a:pt x="510617" y="802843"/>
                </a:lnTo>
                <a:lnTo>
                  <a:pt x="0" y="80284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Rounded Rectangle 255">
            <a:extLst>
              <a:ext uri="{FF2B5EF4-FFF2-40B4-BE49-F238E27FC236}">
                <a16:creationId xmlns:a16="http://schemas.microsoft.com/office/drawing/2014/main" id="{64789DD4-6DC3-3D0F-5D6E-2A8D097871CC}"/>
              </a:ext>
            </a:extLst>
          </p:cNvPr>
          <p:cNvSpPr/>
          <p:nvPr/>
        </p:nvSpPr>
        <p:spPr>
          <a:xfrm>
            <a:off x="2353458" y="3166052"/>
            <a:ext cx="7403266" cy="836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Demonstration Sites </a:t>
            </a:r>
          </a:p>
        </p:txBody>
      </p:sp>
      <p:sp>
        <p:nvSpPr>
          <p:cNvPr id="257" name="Rounded Rectangle 256">
            <a:extLst>
              <a:ext uri="{FF2B5EF4-FFF2-40B4-BE49-F238E27FC236}">
                <a16:creationId xmlns:a16="http://schemas.microsoft.com/office/drawing/2014/main" id="{A8E60953-82C3-E44D-4B29-65517617327C}"/>
              </a:ext>
            </a:extLst>
          </p:cNvPr>
          <p:cNvSpPr/>
          <p:nvPr/>
        </p:nvSpPr>
        <p:spPr>
          <a:xfrm>
            <a:off x="2353458" y="4106860"/>
            <a:ext cx="7403266" cy="7982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Vendor Identification</a:t>
            </a:r>
          </a:p>
        </p:txBody>
      </p:sp>
      <p:sp>
        <p:nvSpPr>
          <p:cNvPr id="258" name="Rounded Rectangle 257">
            <a:extLst>
              <a:ext uri="{FF2B5EF4-FFF2-40B4-BE49-F238E27FC236}">
                <a16:creationId xmlns:a16="http://schemas.microsoft.com/office/drawing/2014/main" id="{3B900814-4922-02E3-B8E9-825192D8655A}"/>
              </a:ext>
            </a:extLst>
          </p:cNvPr>
          <p:cNvSpPr/>
          <p:nvPr/>
        </p:nvSpPr>
        <p:spPr>
          <a:xfrm>
            <a:off x="2353458" y="5049181"/>
            <a:ext cx="7455218" cy="8046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Pre-Service Teacher </a:t>
            </a:r>
          </a:p>
        </p:txBody>
      </p:sp>
      <p:sp>
        <p:nvSpPr>
          <p:cNvPr id="260" name="Rounded Rectangle 259">
            <a:extLst>
              <a:ext uri="{FF2B5EF4-FFF2-40B4-BE49-F238E27FC236}">
                <a16:creationId xmlns:a16="http://schemas.microsoft.com/office/drawing/2014/main" id="{7D5C0195-2C5C-3789-328E-59795E82E920}"/>
              </a:ext>
            </a:extLst>
          </p:cNvPr>
          <p:cNvSpPr/>
          <p:nvPr/>
        </p:nvSpPr>
        <p:spPr>
          <a:xfrm>
            <a:off x="2353458" y="2216225"/>
            <a:ext cx="7455218" cy="8367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Committee Meetings</a:t>
            </a:r>
          </a:p>
        </p:txBody>
      </p:sp>
    </p:spTree>
    <p:extLst>
      <p:ext uri="{BB962C8B-B14F-4D97-AF65-F5344CB8AC3E}">
        <p14:creationId xmlns:p14="http://schemas.microsoft.com/office/powerpoint/2010/main" val="3485807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>
          <a:extLst>
            <a:ext uri="{FF2B5EF4-FFF2-40B4-BE49-F238E27FC236}">
              <a16:creationId xmlns:a16="http://schemas.microsoft.com/office/drawing/2014/main" id="{F275DF9F-2FA3-A858-F93B-80C7E20D3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">
            <a:extLst>
              <a:ext uri="{FF2B5EF4-FFF2-40B4-BE49-F238E27FC236}">
                <a16:creationId xmlns:a16="http://schemas.microsoft.com/office/drawing/2014/main" id="{4FCEDEF0-9B76-2892-B0AE-182784E7B58A}"/>
              </a:ext>
            </a:extLst>
          </p:cNvPr>
          <p:cNvSpPr/>
          <p:nvPr/>
        </p:nvSpPr>
        <p:spPr>
          <a:xfrm rot="-5400000">
            <a:off x="10840047" y="5505901"/>
            <a:ext cx="1345800" cy="1358400"/>
          </a:xfrm>
          <a:prstGeom prst="corner">
            <a:avLst>
              <a:gd name="adj1" fmla="val 11222"/>
              <a:gd name="adj2" fmla="val 1158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3">
            <a:extLst>
              <a:ext uri="{FF2B5EF4-FFF2-40B4-BE49-F238E27FC236}">
                <a16:creationId xmlns:a16="http://schemas.microsoft.com/office/drawing/2014/main" id="{C8D245B0-B9D7-616B-3B09-ADB1C6C9DB44}"/>
              </a:ext>
            </a:extLst>
          </p:cNvPr>
          <p:cNvSpPr txBox="1"/>
          <p:nvPr/>
        </p:nvSpPr>
        <p:spPr>
          <a:xfrm>
            <a:off x="471075" y="852275"/>
            <a:ext cx="115581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GSULC Committees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47" name="Google Shape;247;p13">
            <a:extLst>
              <a:ext uri="{FF2B5EF4-FFF2-40B4-BE49-F238E27FC236}">
                <a16:creationId xmlns:a16="http://schemas.microsoft.com/office/drawing/2014/main" id="{D8F191C3-000A-0E32-C5BC-09C9074BD3F8}"/>
              </a:ext>
            </a:extLst>
          </p:cNvPr>
          <p:cNvSpPr/>
          <p:nvPr/>
        </p:nvSpPr>
        <p:spPr>
          <a:xfrm>
            <a:off x="-167378" y="878068"/>
            <a:ext cx="334800" cy="779400"/>
          </a:xfrm>
          <a:prstGeom prst="rect">
            <a:avLst/>
          </a:prstGeom>
          <a:solidFill>
            <a:srgbClr val="001344"/>
          </a:solidFill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6"/>
              <a:buFont typeface="Arial"/>
              <a:buNone/>
              <a:tabLst/>
              <a:defRPr/>
            </a:pPr>
            <a:endParaRPr kumimoji="0" sz="186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4BCAB30-F7A4-6025-814F-A1BB893824F7}"/>
              </a:ext>
            </a:extLst>
          </p:cNvPr>
          <p:cNvGraphicFramePr>
            <a:graphicFrameLocks noGrp="1"/>
          </p:cNvGraphicFramePr>
          <p:nvPr/>
        </p:nvGraphicFramePr>
        <p:xfrm>
          <a:off x="444926" y="1836145"/>
          <a:ext cx="11292371" cy="4292332"/>
        </p:xfrm>
        <a:graphic>
          <a:graphicData uri="http://schemas.openxmlformats.org/drawingml/2006/table">
            <a:tbl>
              <a:tblPr firstRow="1" bandRow="1"/>
              <a:tblGrid>
                <a:gridCol w="2258474">
                  <a:extLst>
                    <a:ext uri="{9D8B030D-6E8A-4147-A177-3AD203B41FA5}">
                      <a16:colId xmlns:a16="http://schemas.microsoft.com/office/drawing/2014/main" val="3356111390"/>
                    </a:ext>
                  </a:extLst>
                </a:gridCol>
                <a:gridCol w="2258474">
                  <a:extLst>
                    <a:ext uri="{9D8B030D-6E8A-4147-A177-3AD203B41FA5}">
                      <a16:colId xmlns:a16="http://schemas.microsoft.com/office/drawing/2014/main" val="1374799182"/>
                    </a:ext>
                  </a:extLst>
                </a:gridCol>
                <a:gridCol w="2258474">
                  <a:extLst>
                    <a:ext uri="{9D8B030D-6E8A-4147-A177-3AD203B41FA5}">
                      <a16:colId xmlns:a16="http://schemas.microsoft.com/office/drawing/2014/main" val="479397867"/>
                    </a:ext>
                  </a:extLst>
                </a:gridCol>
                <a:gridCol w="2530140">
                  <a:extLst>
                    <a:ext uri="{9D8B030D-6E8A-4147-A177-3AD203B41FA5}">
                      <a16:colId xmlns:a16="http://schemas.microsoft.com/office/drawing/2014/main" val="2821165100"/>
                    </a:ext>
                  </a:extLst>
                </a:gridCol>
                <a:gridCol w="1986809">
                  <a:extLst>
                    <a:ext uri="{9D8B030D-6E8A-4147-A177-3AD203B41FA5}">
                      <a16:colId xmlns:a16="http://schemas.microsoft.com/office/drawing/2014/main" val="2019630049"/>
                    </a:ext>
                  </a:extLst>
                </a:gridCol>
              </a:tblGrid>
              <a:tr h="78713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Steering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Executive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Research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Implementation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Pre-Service Committee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852291"/>
                  </a:ext>
                </a:extLst>
              </a:tr>
              <a:tr h="2879928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Met August 27, 2026</a:t>
                      </a:r>
                      <a:br>
                        <a:rPr lang="en-US" sz="1600" dirty="0"/>
                      </a:br>
                      <a:endParaRPr lang="en-US" sz="16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Key stakeholders and partners</a:t>
                      </a:r>
                      <a:br>
                        <a:rPr lang="en-US" sz="1600" dirty="0"/>
                      </a:br>
                      <a:endParaRPr lang="en-US" sz="16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Provides feedback to GSULC leadership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Monthly Meetings </a:t>
                      </a:r>
                      <a:br>
                        <a:rPr lang="en-US" sz="1600" dirty="0"/>
                      </a:br>
                      <a:endParaRPr lang="en-US" sz="16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Deans of Demonstration Sites </a:t>
                      </a:r>
                      <a:br>
                        <a:rPr lang="en-US" sz="1600" dirty="0"/>
                      </a:br>
                      <a:endParaRPr lang="en-US" sz="16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Sets direction and develops school partnerships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Monthly Meetings </a:t>
                      </a:r>
                      <a:br>
                        <a:rPr lang="en-US" sz="1600" dirty="0"/>
                      </a:br>
                      <a:endParaRPr lang="en-US" sz="16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Sets research agenda and determines measures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Meets bi-weekly</a:t>
                      </a:r>
                      <a:br>
                        <a:rPr lang="en-US" sz="1600" dirty="0"/>
                      </a:b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Maintains partnerships at demonstration sites </a:t>
                      </a:r>
                      <a:br>
                        <a:rPr lang="en-US" sz="1600" dirty="0"/>
                      </a:b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Develops research protocols and executes research </a:t>
                      </a:r>
                      <a:br>
                        <a:rPr lang="en-US" sz="1600" dirty="0"/>
                      </a:b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Provides oversight and support at demonstration sites 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Meets bi-weekly </a:t>
                      </a:r>
                      <a:br>
                        <a:rPr lang="en-US" sz="1600" dirty="0"/>
                      </a:b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Develops and executes research with pre-service teachers </a:t>
                      </a:r>
                      <a:br>
                        <a:rPr lang="en-US" sz="1600" dirty="0"/>
                      </a:br>
                      <a:endParaRPr lang="en-US" sz="16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Collaboration between institutions on educator preparation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397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65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"/>
          <p:cNvSpPr/>
          <p:nvPr/>
        </p:nvSpPr>
        <p:spPr>
          <a:xfrm rot="-5400000">
            <a:off x="10840047" y="5505901"/>
            <a:ext cx="1345800" cy="1358400"/>
          </a:xfrm>
          <a:prstGeom prst="corner">
            <a:avLst>
              <a:gd name="adj1" fmla="val 11222"/>
              <a:gd name="adj2" fmla="val 1158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3"/>
          <p:cNvSpPr txBox="1"/>
          <p:nvPr/>
        </p:nvSpPr>
        <p:spPr>
          <a:xfrm>
            <a:off x="471075" y="852275"/>
            <a:ext cx="115581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Demonstration Sites 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-167378" y="878068"/>
            <a:ext cx="334800" cy="779400"/>
          </a:xfrm>
          <a:prstGeom prst="rect">
            <a:avLst/>
          </a:prstGeom>
          <a:solidFill>
            <a:srgbClr val="001344"/>
          </a:solidFill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6"/>
              <a:buFont typeface="Arial"/>
              <a:buNone/>
              <a:tabLst/>
              <a:defRPr/>
            </a:pPr>
            <a:endParaRPr kumimoji="0" sz="186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3"/>
          <p:cNvSpPr txBox="1"/>
          <p:nvPr/>
        </p:nvSpPr>
        <p:spPr>
          <a:xfrm>
            <a:off x="5314253" y="1999380"/>
            <a:ext cx="6355506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School sites identified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Responsible research board approval is underway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Professional development and initial data collection to begin in November and continue through May 2027 </a:t>
            </a:r>
          </a:p>
        </p:txBody>
      </p:sp>
      <p:pic>
        <p:nvPicPr>
          <p:cNvPr id="2" name="Google Shape;150;p5" descr="Kennesaw State University">
            <a:extLst>
              <a:ext uri="{FF2B5EF4-FFF2-40B4-BE49-F238E27FC236}">
                <a16:creationId xmlns:a16="http://schemas.microsoft.com/office/drawing/2014/main" id="{E41B5C8D-DD6C-BFA5-B26C-3366610264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998" y="3912617"/>
            <a:ext cx="1206263" cy="1206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51;p5" descr="Valdosta State University | University System of Georgia">
            <a:extLst>
              <a:ext uri="{FF2B5EF4-FFF2-40B4-BE49-F238E27FC236}">
                <a16:creationId xmlns:a16="http://schemas.microsoft.com/office/drawing/2014/main" id="{748340CB-C294-B2A5-ED53-EBBACF379C6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55323" y="2296835"/>
            <a:ext cx="1843769" cy="140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53;p5" descr="University Of West Georgia | University System of Georgia">
            <a:extLst>
              <a:ext uri="{FF2B5EF4-FFF2-40B4-BE49-F238E27FC236}">
                <a16:creationId xmlns:a16="http://schemas.microsoft.com/office/drawing/2014/main" id="{59D40250-B41C-42BF-AE7D-33F7F6CA26B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5323" y="3754563"/>
            <a:ext cx="1996173" cy="1522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Georgia Southern University - Georgia ONmyLINE">
            <a:extLst>
              <a:ext uri="{FF2B5EF4-FFF2-40B4-BE49-F238E27FC236}">
                <a16:creationId xmlns:a16="http://schemas.microsoft.com/office/drawing/2014/main" id="{F819BFF5-03E3-E9C8-15A5-701436287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73" y="2833797"/>
            <a:ext cx="1946923" cy="56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0391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322A9362-82F5-71A1-D4CD-C9AE377D7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>
            <a:extLst>
              <a:ext uri="{FF2B5EF4-FFF2-40B4-BE49-F238E27FC236}">
                <a16:creationId xmlns:a16="http://schemas.microsoft.com/office/drawing/2014/main" id="{1D4B307D-739A-FF02-4B41-FDF4B24F2D40}"/>
              </a:ext>
            </a:extLst>
          </p:cNvPr>
          <p:cNvSpPr/>
          <p:nvPr/>
        </p:nvSpPr>
        <p:spPr>
          <a:xfrm rot="-5400000">
            <a:off x="10840047" y="5505901"/>
            <a:ext cx="1345800" cy="1358400"/>
          </a:xfrm>
          <a:prstGeom prst="corner">
            <a:avLst>
              <a:gd name="adj1" fmla="val 11222"/>
              <a:gd name="adj2" fmla="val 1158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>
            <a:extLst>
              <a:ext uri="{FF2B5EF4-FFF2-40B4-BE49-F238E27FC236}">
                <a16:creationId xmlns:a16="http://schemas.microsoft.com/office/drawing/2014/main" id="{D9A12149-A6EB-F9F7-8168-BB022E7EC4B9}"/>
              </a:ext>
            </a:extLst>
          </p:cNvPr>
          <p:cNvSpPr txBox="1"/>
          <p:nvPr/>
        </p:nvSpPr>
        <p:spPr>
          <a:xfrm>
            <a:off x="471075" y="852275"/>
            <a:ext cx="115581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Vendor Identification Timeline 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12" name="Google Shape;212;p11">
            <a:extLst>
              <a:ext uri="{FF2B5EF4-FFF2-40B4-BE49-F238E27FC236}">
                <a16:creationId xmlns:a16="http://schemas.microsoft.com/office/drawing/2014/main" id="{2D72A59E-E7E1-BFD0-1D70-43BB1EE37AD4}"/>
              </a:ext>
            </a:extLst>
          </p:cNvPr>
          <p:cNvSpPr/>
          <p:nvPr/>
        </p:nvSpPr>
        <p:spPr>
          <a:xfrm>
            <a:off x="-167378" y="878068"/>
            <a:ext cx="334800" cy="779400"/>
          </a:xfrm>
          <a:prstGeom prst="rect">
            <a:avLst/>
          </a:prstGeom>
          <a:solidFill>
            <a:srgbClr val="001344"/>
          </a:solidFill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6"/>
              <a:buFont typeface="Arial"/>
              <a:buNone/>
              <a:tabLst/>
              <a:defRPr/>
            </a:pPr>
            <a:endParaRPr kumimoji="0" sz="186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1">
            <a:extLst>
              <a:ext uri="{FF2B5EF4-FFF2-40B4-BE49-F238E27FC236}">
                <a16:creationId xmlns:a16="http://schemas.microsoft.com/office/drawing/2014/main" id="{8D8DE2F2-5AD1-98BF-D4F2-51C7D02C432A}"/>
              </a:ext>
            </a:extLst>
          </p:cNvPr>
          <p:cNvSpPr/>
          <p:nvPr/>
        </p:nvSpPr>
        <p:spPr>
          <a:xfrm>
            <a:off x="1118915" y="2005262"/>
            <a:ext cx="466707" cy="512353"/>
          </a:xfrm>
          <a:custGeom>
            <a:avLst/>
            <a:gdLst/>
            <a:ahLst/>
            <a:cxnLst/>
            <a:rect l="l" t="t" r="r" b="b"/>
            <a:pathLst>
              <a:path w="700060" h="768529" extrusionOk="0">
                <a:moveTo>
                  <a:pt x="0" y="0"/>
                </a:moveTo>
                <a:lnTo>
                  <a:pt x="700060" y="0"/>
                </a:lnTo>
                <a:lnTo>
                  <a:pt x="700060" y="768529"/>
                </a:lnTo>
                <a:lnTo>
                  <a:pt x="0" y="7685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1">
            <a:extLst>
              <a:ext uri="{FF2B5EF4-FFF2-40B4-BE49-F238E27FC236}">
                <a16:creationId xmlns:a16="http://schemas.microsoft.com/office/drawing/2014/main" id="{756DD9AE-B88C-6CF2-C6CD-1943A155DF18}"/>
              </a:ext>
            </a:extLst>
          </p:cNvPr>
          <p:cNvSpPr txBox="1"/>
          <p:nvPr/>
        </p:nvSpPr>
        <p:spPr>
          <a:xfrm>
            <a:off x="9822055" y="2795430"/>
            <a:ext cx="1605805" cy="82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43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Re-evaluate teachers and students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1">
            <a:extLst>
              <a:ext uri="{FF2B5EF4-FFF2-40B4-BE49-F238E27FC236}">
                <a16:creationId xmlns:a16="http://schemas.microsoft.com/office/drawing/2014/main" id="{8E20B120-28CE-A285-EE91-368DF0830ADD}"/>
              </a:ext>
            </a:extLst>
          </p:cNvPr>
          <p:cNvSpPr/>
          <p:nvPr/>
        </p:nvSpPr>
        <p:spPr>
          <a:xfrm>
            <a:off x="10817376" y="2034542"/>
            <a:ext cx="340411" cy="535229"/>
          </a:xfrm>
          <a:custGeom>
            <a:avLst/>
            <a:gdLst/>
            <a:ahLst/>
            <a:cxnLst/>
            <a:rect l="l" t="t" r="r" b="b"/>
            <a:pathLst>
              <a:path w="510616" h="802843" extrusionOk="0">
                <a:moveTo>
                  <a:pt x="0" y="0"/>
                </a:moveTo>
                <a:lnTo>
                  <a:pt x="510617" y="0"/>
                </a:lnTo>
                <a:lnTo>
                  <a:pt x="510617" y="802843"/>
                </a:lnTo>
                <a:lnTo>
                  <a:pt x="0" y="80284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617053A-4986-5CD2-DCB8-DB6E442FDCD8}"/>
              </a:ext>
            </a:extLst>
          </p:cNvPr>
          <p:cNvGraphicFramePr/>
          <p:nvPr/>
        </p:nvGraphicFramePr>
        <p:xfrm>
          <a:off x="847913" y="1657468"/>
          <a:ext cx="9969463" cy="4784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2873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>
          <a:extLst>
            <a:ext uri="{FF2B5EF4-FFF2-40B4-BE49-F238E27FC236}">
              <a16:creationId xmlns:a16="http://schemas.microsoft.com/office/drawing/2014/main" id="{5EC6312C-F57C-68B2-9946-1DEC15D75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">
            <a:extLst>
              <a:ext uri="{FF2B5EF4-FFF2-40B4-BE49-F238E27FC236}">
                <a16:creationId xmlns:a16="http://schemas.microsoft.com/office/drawing/2014/main" id="{9A2EE6CB-9C45-D63F-4988-499D558EAD3B}"/>
              </a:ext>
            </a:extLst>
          </p:cNvPr>
          <p:cNvSpPr/>
          <p:nvPr/>
        </p:nvSpPr>
        <p:spPr>
          <a:xfrm rot="-5400000">
            <a:off x="10840047" y="5505901"/>
            <a:ext cx="1345800" cy="1358400"/>
          </a:xfrm>
          <a:prstGeom prst="corner">
            <a:avLst>
              <a:gd name="adj1" fmla="val 11222"/>
              <a:gd name="adj2" fmla="val 1158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3">
            <a:extLst>
              <a:ext uri="{FF2B5EF4-FFF2-40B4-BE49-F238E27FC236}">
                <a16:creationId xmlns:a16="http://schemas.microsoft.com/office/drawing/2014/main" id="{766C97B7-1E0E-3D32-9AC0-CA79CA0062AA}"/>
              </a:ext>
            </a:extLst>
          </p:cNvPr>
          <p:cNvSpPr txBox="1"/>
          <p:nvPr/>
        </p:nvSpPr>
        <p:spPr>
          <a:xfrm>
            <a:off x="471075" y="852275"/>
            <a:ext cx="115581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Pre-Service Teacher Collaboration 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247" name="Google Shape;247;p13">
            <a:extLst>
              <a:ext uri="{FF2B5EF4-FFF2-40B4-BE49-F238E27FC236}">
                <a16:creationId xmlns:a16="http://schemas.microsoft.com/office/drawing/2014/main" id="{DBA53742-87D6-FFD2-5610-2F2B2CC39731}"/>
              </a:ext>
            </a:extLst>
          </p:cNvPr>
          <p:cNvSpPr/>
          <p:nvPr/>
        </p:nvSpPr>
        <p:spPr>
          <a:xfrm>
            <a:off x="-167378" y="878068"/>
            <a:ext cx="334800" cy="779400"/>
          </a:xfrm>
          <a:prstGeom prst="rect">
            <a:avLst/>
          </a:prstGeom>
          <a:solidFill>
            <a:srgbClr val="001344"/>
          </a:solidFill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6"/>
              <a:buFont typeface="Arial"/>
              <a:buNone/>
              <a:tabLst/>
              <a:defRPr/>
            </a:pPr>
            <a:endParaRPr kumimoji="0" sz="186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3">
            <a:extLst>
              <a:ext uri="{FF2B5EF4-FFF2-40B4-BE49-F238E27FC236}">
                <a16:creationId xmlns:a16="http://schemas.microsoft.com/office/drawing/2014/main" id="{FC9BEA36-4F7F-4C81-CEB0-AB3B3A0C50D8}"/>
              </a:ext>
            </a:extLst>
          </p:cNvPr>
          <p:cNvSpPr txBox="1"/>
          <p:nvPr/>
        </p:nvSpPr>
        <p:spPr>
          <a:xfrm>
            <a:off x="5314253" y="1999380"/>
            <a:ext cx="6355506" cy="446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Pre-Service teacher experiences with literacy assessments in Demonstration Sites </a:t>
            </a:r>
            <a:b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Development of a common literacy tool for Pre-Service Teachers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" name="Google Shape;150;p5" descr="Kennesaw State University">
            <a:extLst>
              <a:ext uri="{FF2B5EF4-FFF2-40B4-BE49-F238E27FC236}">
                <a16:creationId xmlns:a16="http://schemas.microsoft.com/office/drawing/2014/main" id="{5048CE26-1D65-9228-C6F8-0EF29220743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998" y="5141809"/>
            <a:ext cx="1206263" cy="1206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51;p5" descr="Valdosta State University | University System of Georgia">
            <a:extLst>
              <a:ext uri="{FF2B5EF4-FFF2-40B4-BE49-F238E27FC236}">
                <a16:creationId xmlns:a16="http://schemas.microsoft.com/office/drawing/2014/main" id="{F3EF79EE-1800-F010-956C-39AC47ACD0E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55323" y="3526027"/>
            <a:ext cx="1843769" cy="140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3;p5" descr="University Of West Georgia | University System of Georgia">
            <a:extLst>
              <a:ext uri="{FF2B5EF4-FFF2-40B4-BE49-F238E27FC236}">
                <a16:creationId xmlns:a16="http://schemas.microsoft.com/office/drawing/2014/main" id="{1F23C487-E5F8-046C-C046-9BD9135DE32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5323" y="4983755"/>
            <a:ext cx="1996173" cy="1522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Georgia Southern University - Georgia ONmyLINE">
            <a:extLst>
              <a:ext uri="{FF2B5EF4-FFF2-40B4-BE49-F238E27FC236}">
                <a16:creationId xmlns:a16="http://schemas.microsoft.com/office/drawing/2014/main" id="{41A3D3CD-4581-8803-D45C-32A2F8F20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73" y="4062989"/>
            <a:ext cx="1946923" cy="56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University Logos - Communications ToolKit">
            <a:extLst>
              <a:ext uri="{FF2B5EF4-FFF2-40B4-BE49-F238E27FC236}">
                <a16:creationId xmlns:a16="http://schemas.microsoft.com/office/drawing/2014/main" id="{8296B3D3-F296-0870-192F-A79F66EE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731" y="1734816"/>
            <a:ext cx="2379253" cy="183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0316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5"/>
          <p:cNvSpPr/>
          <p:nvPr/>
        </p:nvSpPr>
        <p:spPr>
          <a:xfrm rot="-5400000">
            <a:off x="10840034" y="5506035"/>
            <a:ext cx="1345678" cy="1358253"/>
          </a:xfrm>
          <a:prstGeom prst="corner">
            <a:avLst>
              <a:gd name="adj1" fmla="val 11222"/>
              <a:gd name="adj2" fmla="val 1158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5"/>
          <p:cNvSpPr txBox="1"/>
          <p:nvPr/>
        </p:nvSpPr>
        <p:spPr>
          <a:xfrm>
            <a:off x="343594" y="826567"/>
            <a:ext cx="10752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Timeline </a:t>
            </a:r>
            <a:endParaRPr kumimoji="0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360" name="Google Shape;360;p25"/>
          <p:cNvSpPr/>
          <p:nvPr/>
        </p:nvSpPr>
        <p:spPr>
          <a:xfrm>
            <a:off x="-167378" y="878068"/>
            <a:ext cx="334756" cy="779499"/>
          </a:xfrm>
          <a:prstGeom prst="rect">
            <a:avLst/>
          </a:prstGeom>
          <a:solidFill>
            <a:srgbClr val="001344"/>
          </a:solidFill>
          <a:ln>
            <a:noFill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6"/>
              <a:buFont typeface="Arial"/>
              <a:buNone/>
              <a:tabLst/>
              <a:defRPr/>
            </a:pPr>
            <a:endParaRPr kumimoji="0" sz="1866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25"/>
          <p:cNvSpPr txBox="1"/>
          <p:nvPr/>
        </p:nvSpPr>
        <p:spPr>
          <a:xfrm>
            <a:off x="343594" y="2531178"/>
            <a:ext cx="251952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Preservice Teacher Preparation and Demonstration Sites </a:t>
            </a:r>
            <a:endParaRPr kumimoji="0" sz="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25"/>
          <p:cNvSpPr txBox="1"/>
          <p:nvPr/>
        </p:nvSpPr>
        <p:spPr>
          <a:xfrm>
            <a:off x="343594" y="4036693"/>
            <a:ext cx="233729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Professional Learning for Literacy Coaches </a:t>
            </a:r>
            <a:endParaRPr kumimoji="0" sz="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25"/>
          <p:cNvSpPr txBox="1"/>
          <p:nvPr/>
        </p:nvSpPr>
        <p:spPr>
          <a:xfrm>
            <a:off x="343594" y="5352231"/>
            <a:ext cx="233729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1344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Evaluations Measure Educator Capabilities </a:t>
            </a:r>
            <a:endParaRPr kumimoji="0" sz="7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4" name="Google Shape;364;p25"/>
          <p:cNvGrpSpPr/>
          <p:nvPr/>
        </p:nvGrpSpPr>
        <p:grpSpPr>
          <a:xfrm>
            <a:off x="3119043" y="1617037"/>
            <a:ext cx="8923144" cy="631487"/>
            <a:chOff x="1089" y="0"/>
            <a:chExt cx="8923144" cy="631487"/>
          </a:xfrm>
        </p:grpSpPr>
        <p:sp>
          <p:nvSpPr>
            <p:cNvPr id="365" name="Google Shape;365;p25"/>
            <p:cNvSpPr/>
            <p:nvPr/>
          </p:nvSpPr>
          <p:spPr>
            <a:xfrm>
              <a:off x="1089" y="0"/>
              <a:ext cx="2124558" cy="631487"/>
            </a:xfrm>
            <a:prstGeom prst="homePlate">
              <a:avLst>
                <a:gd name="adj" fmla="val 50000"/>
              </a:avLst>
            </a:prstGeom>
            <a:solidFill>
              <a:srgbClr val="B8832A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25"/>
            <p:cNvSpPr txBox="1"/>
            <p:nvPr/>
          </p:nvSpPr>
          <p:spPr>
            <a:xfrm>
              <a:off x="1089" y="0"/>
              <a:ext cx="1966686" cy="6314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6000" tIns="48000" rIns="24000" bIns="480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August - September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25"/>
            <p:cNvSpPr/>
            <p:nvPr/>
          </p:nvSpPr>
          <p:spPr>
            <a:xfrm>
              <a:off x="1700735" y="0"/>
              <a:ext cx="2124558" cy="631487"/>
            </a:xfrm>
            <a:prstGeom prst="chevron">
              <a:avLst>
                <a:gd name="adj" fmla="val 50000"/>
              </a:avLst>
            </a:prstGeom>
            <a:solidFill>
              <a:schemeClr val="accent3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25"/>
            <p:cNvSpPr txBox="1"/>
            <p:nvPr/>
          </p:nvSpPr>
          <p:spPr>
            <a:xfrm>
              <a:off x="2016479" y="0"/>
              <a:ext cx="1493071" cy="6314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48000" rIns="24000" bIns="480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October - November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25"/>
            <p:cNvSpPr/>
            <p:nvPr/>
          </p:nvSpPr>
          <p:spPr>
            <a:xfrm>
              <a:off x="3400382" y="0"/>
              <a:ext cx="2124558" cy="631487"/>
            </a:xfrm>
            <a:prstGeom prst="chevron">
              <a:avLst>
                <a:gd name="adj" fmla="val 50000"/>
              </a:avLst>
            </a:prstGeom>
            <a:solidFill>
              <a:srgbClr val="FAB01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25"/>
            <p:cNvSpPr txBox="1"/>
            <p:nvPr/>
          </p:nvSpPr>
          <p:spPr>
            <a:xfrm>
              <a:off x="3716126" y="0"/>
              <a:ext cx="1493071" cy="6314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48000" rIns="24000" bIns="480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December - January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25"/>
            <p:cNvSpPr/>
            <p:nvPr/>
          </p:nvSpPr>
          <p:spPr>
            <a:xfrm>
              <a:off x="5100028" y="0"/>
              <a:ext cx="2124558" cy="631487"/>
            </a:xfrm>
            <a:prstGeom prst="chevron">
              <a:avLst>
                <a:gd name="adj" fmla="val 50000"/>
              </a:avLst>
            </a:prstGeom>
            <a:solidFill>
              <a:srgbClr val="00104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25"/>
            <p:cNvSpPr txBox="1"/>
            <p:nvPr/>
          </p:nvSpPr>
          <p:spPr>
            <a:xfrm>
              <a:off x="5415772" y="0"/>
              <a:ext cx="1493071" cy="6314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48000" rIns="24000" bIns="480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February - April 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25"/>
            <p:cNvSpPr/>
            <p:nvPr/>
          </p:nvSpPr>
          <p:spPr>
            <a:xfrm>
              <a:off x="6799675" y="0"/>
              <a:ext cx="2124558" cy="631487"/>
            </a:xfrm>
            <a:prstGeom prst="chevron">
              <a:avLst>
                <a:gd name="adj" fmla="val 50000"/>
              </a:avLst>
            </a:prstGeom>
            <a:solidFill>
              <a:srgbClr val="D9AC6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25"/>
            <p:cNvSpPr txBox="1"/>
            <p:nvPr/>
          </p:nvSpPr>
          <p:spPr>
            <a:xfrm>
              <a:off x="7115419" y="0"/>
              <a:ext cx="1493071" cy="6314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000" tIns="48000" rIns="24000" bIns="480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May - June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5" name="Google Shape;375;p25"/>
          <p:cNvSpPr/>
          <p:nvPr/>
        </p:nvSpPr>
        <p:spPr>
          <a:xfrm>
            <a:off x="5876144" y="3961251"/>
            <a:ext cx="5972262" cy="960114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0008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Professional Development and Continuous Training for all school-based literacy coaches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5"/>
          <p:cNvSpPr/>
          <p:nvPr/>
        </p:nvSpPr>
        <p:spPr>
          <a:xfrm>
            <a:off x="6806679" y="2663793"/>
            <a:ext cx="3866318" cy="487267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0008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Ongoing Coaching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5"/>
          <p:cNvSpPr/>
          <p:nvPr/>
        </p:nvSpPr>
        <p:spPr>
          <a:xfrm>
            <a:off x="9944656" y="3199831"/>
            <a:ext cx="1903750" cy="487267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0008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Final Measures &amp; Analysis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5"/>
          <p:cNvSpPr/>
          <p:nvPr/>
        </p:nvSpPr>
        <p:spPr>
          <a:xfrm>
            <a:off x="3270354" y="2672377"/>
            <a:ext cx="3357150" cy="487268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0008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Sites Identified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5"/>
          <p:cNvSpPr/>
          <p:nvPr/>
        </p:nvSpPr>
        <p:spPr>
          <a:xfrm>
            <a:off x="4872949" y="3207808"/>
            <a:ext cx="3454202" cy="487268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0008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Initial Measures &amp; Professional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Development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25"/>
          <p:cNvSpPr/>
          <p:nvPr/>
        </p:nvSpPr>
        <p:spPr>
          <a:xfrm>
            <a:off x="5591360" y="5478594"/>
            <a:ext cx="2072287" cy="48343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0008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Development of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measure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25"/>
          <p:cNvSpPr/>
          <p:nvPr/>
        </p:nvSpPr>
        <p:spPr>
          <a:xfrm>
            <a:off x="6518336" y="6038427"/>
            <a:ext cx="5330070" cy="48343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00081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Administration of measure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049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344"/>
          </a:solidFill>
          <a:ln w="12700" cap="flat" cmpd="sng">
            <a:solidFill>
              <a:srgbClr val="00081C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6"/>
          <p:cNvSpPr txBox="1"/>
          <p:nvPr/>
        </p:nvSpPr>
        <p:spPr>
          <a:xfrm>
            <a:off x="1693887" y="3128138"/>
            <a:ext cx="8844198" cy="1000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5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Questions?</a:t>
            </a:r>
            <a:endParaRPr kumimoji="0" sz="5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389" name="Google Shape;389;p26"/>
          <p:cNvSpPr/>
          <p:nvPr/>
        </p:nvSpPr>
        <p:spPr>
          <a:xfrm rot="-5400000">
            <a:off x="10853718" y="5519850"/>
            <a:ext cx="1345800" cy="1330500"/>
          </a:xfrm>
          <a:prstGeom prst="corner">
            <a:avLst>
              <a:gd name="adj1" fmla="val 14814"/>
              <a:gd name="adj2" fmla="val 14561"/>
            </a:avLst>
          </a:prstGeom>
          <a:solidFill>
            <a:srgbClr val="B9832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26" descr="A black and whit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59354" y="234739"/>
            <a:ext cx="4258650" cy="911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23218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5560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344"/>
          </a:solidFill>
          <a:ln w="12700" cap="flat" cmpd="sng">
            <a:solidFill>
              <a:srgbClr val="00081C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9"/>
          <p:cNvSpPr txBox="1"/>
          <p:nvPr/>
        </p:nvSpPr>
        <p:spPr>
          <a:xfrm>
            <a:off x="-78521" y="2497996"/>
            <a:ext cx="12134400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1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Black"/>
                <a:ea typeface="Inter Black"/>
                <a:cs typeface="Inter Black"/>
                <a:sym typeface="Inter Black"/>
              </a:rPr>
              <a:t>Thank you! </a:t>
            </a:r>
            <a:endParaRPr kumimoji="0" sz="11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413" name="Google Shape;413;p29"/>
          <p:cNvSpPr/>
          <p:nvPr/>
        </p:nvSpPr>
        <p:spPr>
          <a:xfrm rot="-5400000">
            <a:off x="10853718" y="5519850"/>
            <a:ext cx="1345800" cy="1330500"/>
          </a:xfrm>
          <a:prstGeom prst="corner">
            <a:avLst>
              <a:gd name="adj1" fmla="val 14814"/>
              <a:gd name="adj2" fmla="val 14561"/>
            </a:avLst>
          </a:prstGeom>
          <a:solidFill>
            <a:srgbClr val="B9832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4" name="Google Shape;414;p29" descr="A black and whit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59354" y="234739"/>
            <a:ext cx="4258650" cy="9117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228F27-004F-0D4E-042F-5ADDA50AEC74}"/>
              </a:ext>
            </a:extLst>
          </p:cNvPr>
          <p:cNvSpPr txBox="1"/>
          <p:nvPr/>
        </p:nvSpPr>
        <p:spPr>
          <a:xfrm>
            <a:off x="1966210" y="5923490"/>
            <a:ext cx="8259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Caitlin Criss, ccriss@georgiasouthern.edu</a:t>
            </a:r>
          </a:p>
        </p:txBody>
      </p:sp>
    </p:spTree>
    <p:extLst>
      <p:ext uri="{BB962C8B-B14F-4D97-AF65-F5344CB8AC3E}">
        <p14:creationId xmlns:p14="http://schemas.microsoft.com/office/powerpoint/2010/main" val="1590816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A0D9C-F682-E08F-41A3-3112E4D03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E17D2-9107-4D73-46F4-59951EB4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171" y="371457"/>
            <a:ext cx="9655629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Literacy Coaching Endorsement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Preparation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9171D-1ED9-06BB-5778-064C7568D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9767"/>
            <a:ext cx="10515600" cy="414719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endParaRPr lang="en-US" sz="3200" dirty="0">
              <a:solidFill>
                <a:schemeClr val="bg1"/>
              </a:solidFill>
            </a:endParaRP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3200" dirty="0">
                <a:solidFill>
                  <a:schemeClr val="bg1"/>
                </a:solidFill>
              </a:rPr>
              <a:t>Georgia Council on Literacy Virtual Meeting</a:t>
            </a: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3200" dirty="0">
                <a:solidFill>
                  <a:schemeClr val="bg1"/>
                </a:solidFill>
              </a:rPr>
              <a:t>October 6, 2026</a:t>
            </a: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dirty="0">
                <a:solidFill>
                  <a:schemeClr val="bg1"/>
                </a:solidFill>
              </a:rPr>
              <a:t>Dr. Rebecca Pennington</a:t>
            </a: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dirty="0">
                <a:solidFill>
                  <a:schemeClr val="bg1"/>
                </a:solidFill>
              </a:rPr>
              <a:t>Lead Literacy Specialist</a:t>
            </a: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dirty="0">
                <a:solidFill>
                  <a:schemeClr val="bg1"/>
                </a:solidFill>
              </a:rPr>
              <a:t>Georgia Professional Standards Commission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FC0AF5-81F9-53F6-904F-703055DD665E}"/>
              </a:ext>
            </a:extLst>
          </p:cNvPr>
          <p:cNvSpPr/>
          <p:nvPr/>
        </p:nvSpPr>
        <p:spPr>
          <a:xfrm rot="10800000">
            <a:off x="838200" y="1582675"/>
            <a:ext cx="10515600" cy="84200"/>
          </a:xfrm>
          <a:prstGeom prst="rect">
            <a:avLst/>
          </a:prstGeom>
          <a:gradFill>
            <a:gsLst>
              <a:gs pos="0">
                <a:srgbClr val="D3AF55"/>
              </a:gs>
              <a:gs pos="65000">
                <a:srgbClr val="FEEA8A"/>
              </a:gs>
              <a:gs pos="35000">
                <a:srgbClr val="FEEA94"/>
              </a:gs>
              <a:gs pos="96000">
                <a:srgbClr val="D3AF55"/>
              </a:gs>
            </a:gsLst>
            <a:lin ang="25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7EE8C5-67BF-18B0-8D7C-36F5DCDDE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566737"/>
            <a:ext cx="605355" cy="990908"/>
          </a:xfrm>
          <a:prstGeom prst="rect">
            <a:avLst/>
          </a:prstGeom>
          <a:noFill/>
          <a:ln>
            <a:noFill/>
          </a:ln>
          <a:effectLst>
            <a:outerShdw blurRad="127000" dist="63500" dir="2700000" algn="ctr" rotWithShape="0">
              <a:sysClr val="windowText" lastClr="000000">
                <a:alpha val="67000"/>
              </a:sys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576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1EC17-34BD-45F3-A102-2CBD33036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430CE-C905-2A7F-87AA-A58612640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171" y="371457"/>
            <a:ext cx="9655629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Literacy Coaching Endorsement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Preparation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76AA0-1D22-2FE1-EFEC-75FE47DC0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9767"/>
            <a:ext cx="10515600" cy="414719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3200" dirty="0">
                <a:solidFill>
                  <a:schemeClr val="bg1"/>
                </a:solidFill>
              </a:rPr>
              <a:t>Required by HB 1193 Georgia Early Literacy Act of 2026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3200" dirty="0">
                <a:solidFill>
                  <a:schemeClr val="bg1"/>
                </a:solidFill>
              </a:rPr>
              <a:t>Rule components specify: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b="1" dirty="0">
                <a:solidFill>
                  <a:srgbClr val="FFFF00"/>
                </a:solidFill>
              </a:rPr>
              <a:t>Who</a:t>
            </a:r>
            <a:r>
              <a:rPr lang="en-US" dirty="0">
                <a:solidFill>
                  <a:schemeClr val="bg1"/>
                </a:solidFill>
              </a:rPr>
              <a:t> is eligible to enroll in the endorsement,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The knowledge they must possess to </a:t>
            </a:r>
            <a:r>
              <a:rPr lang="en-US" b="1" dirty="0">
                <a:solidFill>
                  <a:srgbClr val="FFFF00"/>
                </a:solidFill>
              </a:rPr>
              <a:t>begin</a:t>
            </a:r>
            <a:r>
              <a:rPr lang="en-US" dirty="0">
                <a:solidFill>
                  <a:schemeClr val="bg1"/>
                </a:solidFill>
              </a:rPr>
              <a:t> the program,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The knowledge and skills they must demonstrate to successfully </a:t>
            </a:r>
            <a:r>
              <a:rPr lang="en-US" b="1" dirty="0">
                <a:solidFill>
                  <a:srgbClr val="FFFF00"/>
                </a:solidFill>
              </a:rPr>
              <a:t>complete</a:t>
            </a:r>
            <a:r>
              <a:rPr lang="en-US" dirty="0">
                <a:solidFill>
                  <a:schemeClr val="bg1"/>
                </a:solidFill>
              </a:rPr>
              <a:t> the program, and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How they will be </a:t>
            </a:r>
            <a:r>
              <a:rPr lang="en-US" b="1" dirty="0">
                <a:solidFill>
                  <a:srgbClr val="FFFF00"/>
                </a:solidFill>
              </a:rPr>
              <a:t>assessed</a:t>
            </a:r>
            <a:r>
              <a:rPr lang="en-US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14057C-6B5E-9078-2D29-D5FFB52F651E}"/>
              </a:ext>
            </a:extLst>
          </p:cNvPr>
          <p:cNvSpPr/>
          <p:nvPr/>
        </p:nvSpPr>
        <p:spPr>
          <a:xfrm rot="10800000">
            <a:off x="838200" y="1582675"/>
            <a:ext cx="10515600" cy="84200"/>
          </a:xfrm>
          <a:prstGeom prst="rect">
            <a:avLst/>
          </a:prstGeom>
          <a:gradFill>
            <a:gsLst>
              <a:gs pos="0">
                <a:srgbClr val="D3AF55"/>
              </a:gs>
              <a:gs pos="65000">
                <a:srgbClr val="FEEA8A"/>
              </a:gs>
              <a:gs pos="35000">
                <a:srgbClr val="FEEA94"/>
              </a:gs>
              <a:gs pos="96000">
                <a:srgbClr val="D3AF55"/>
              </a:gs>
            </a:gsLst>
            <a:lin ang="25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932709-3B1A-6CF1-F599-C22737DEF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566737"/>
            <a:ext cx="605355" cy="990908"/>
          </a:xfrm>
          <a:prstGeom prst="rect">
            <a:avLst/>
          </a:prstGeom>
          <a:noFill/>
          <a:ln>
            <a:noFill/>
          </a:ln>
          <a:effectLst>
            <a:outerShdw blurRad="127000" dist="63500" dir="2700000" algn="ctr" rotWithShape="0">
              <a:sysClr val="windowText" lastClr="000000">
                <a:alpha val="67000"/>
              </a:sys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5307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A2682-8E74-4E3F-66FA-D32A7351F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07A59-135D-F22A-0A92-2FCDDB2AF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171" y="371457"/>
            <a:ext cx="9655629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Literacy Coaching Endorsement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Preparation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85F1C-9219-EB9C-6880-BBF58ABEB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9767"/>
            <a:ext cx="10515600" cy="4583304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Rule was drafted by the </a:t>
            </a:r>
            <a:r>
              <a:rPr lang="en-US" b="1" dirty="0">
                <a:solidFill>
                  <a:srgbClr val="FFFF00"/>
                </a:solidFill>
              </a:rPr>
              <a:t>Literacy Coaching Endorsement Task Force, </a:t>
            </a:r>
            <a:r>
              <a:rPr lang="en-US" dirty="0">
                <a:solidFill>
                  <a:schemeClr val="bg1"/>
                </a:solidFill>
              </a:rPr>
              <a:t>comprised of a representative sample of subject matter experts.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Content of the standards drawn from state-approved standards that cover </a:t>
            </a:r>
            <a:r>
              <a:rPr lang="en-US" b="1" dirty="0">
                <a:solidFill>
                  <a:srgbClr val="FFFF00"/>
                </a:solidFill>
              </a:rPr>
              <a:t>four domains: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Creating and Fostering a Culture of Collaborative Literacy Leadership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Knowledge and Application of Assessment to Inform Literacy Instruction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Knowledge and Application of Literacy Development and Instruction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Development and Implementation of Literacy-Focused Professional Learning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endParaRPr lang="en-US" sz="2800" dirty="0">
              <a:solidFill>
                <a:schemeClr val="bg1"/>
              </a:solidFill>
            </a:endParaRPr>
          </a:p>
          <a:p>
            <a:pPr lvl="1">
              <a:lnSpc>
                <a:spcPct val="100000"/>
              </a:lnSpc>
              <a:spcAft>
                <a:spcPts val="600"/>
              </a:spcAft>
            </a:pP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24F25B-8FAC-3184-7DBA-74217F81871D}"/>
              </a:ext>
            </a:extLst>
          </p:cNvPr>
          <p:cNvSpPr/>
          <p:nvPr/>
        </p:nvSpPr>
        <p:spPr>
          <a:xfrm rot="10800000">
            <a:off x="838200" y="1582675"/>
            <a:ext cx="10515600" cy="84200"/>
          </a:xfrm>
          <a:prstGeom prst="rect">
            <a:avLst/>
          </a:prstGeom>
          <a:gradFill>
            <a:gsLst>
              <a:gs pos="0">
                <a:srgbClr val="D3AF55"/>
              </a:gs>
              <a:gs pos="65000">
                <a:srgbClr val="FEEA8A"/>
              </a:gs>
              <a:gs pos="35000">
                <a:srgbClr val="FEEA94"/>
              </a:gs>
              <a:gs pos="96000">
                <a:srgbClr val="D3AF55"/>
              </a:gs>
            </a:gsLst>
            <a:lin ang="25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90BF78-0825-409E-8265-F87B9ADC0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566737"/>
            <a:ext cx="605355" cy="990908"/>
          </a:xfrm>
          <a:prstGeom prst="rect">
            <a:avLst/>
          </a:prstGeom>
          <a:noFill/>
          <a:ln>
            <a:noFill/>
          </a:ln>
          <a:effectLst>
            <a:outerShdw blurRad="127000" dist="63500" dir="2700000" algn="ctr" rotWithShape="0">
              <a:sysClr val="windowText" lastClr="000000">
                <a:alpha val="67000"/>
              </a:sys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9195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E9E81-3D5E-8898-ADFD-A9025EDDA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AB424-E9D3-2584-2F6A-9EDD6CDE4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370834"/>
            <a:ext cx="97155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Literacy Coaching Endorsement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Preparation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9AFD6-298B-3533-EB57-1E3BEB6AE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8473"/>
            <a:ext cx="10382250" cy="4468693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Knowledge and skills will be demonstrated and assessed during  structured, job-embedded </a:t>
            </a:r>
            <a:r>
              <a:rPr lang="en-US" dirty="0">
                <a:solidFill>
                  <a:srgbClr val="FFFF00"/>
                </a:solidFill>
              </a:rPr>
              <a:t>clinical experiences </a:t>
            </a:r>
            <a:r>
              <a:rPr lang="en-US" dirty="0">
                <a:solidFill>
                  <a:schemeClr val="bg1"/>
                </a:solidFill>
              </a:rPr>
              <a:t>with experienced literacy coaches serving as mentors.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</a:rPr>
              <a:t>A </a:t>
            </a:r>
            <a:r>
              <a:rPr lang="en-US" dirty="0">
                <a:solidFill>
                  <a:srgbClr val="FFFF00"/>
                </a:solidFill>
              </a:rPr>
              <a:t>standardized assessment </a:t>
            </a:r>
            <a:r>
              <a:rPr lang="en-US" dirty="0">
                <a:solidFill>
                  <a:schemeClr val="bg1"/>
                </a:solidFill>
              </a:rPr>
              <a:t>is being developed in collaboration with ES Pearson.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sz="2800" dirty="0">
                <a:solidFill>
                  <a:schemeClr val="bg1"/>
                </a:solidFill>
              </a:rPr>
              <a:t>Used as a competency-based pre-assessment for those with prior knowledge and experience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sz="2800" dirty="0">
                <a:solidFill>
                  <a:schemeClr val="bg1"/>
                </a:solidFill>
              </a:rPr>
              <a:t>Used as a competency-based post-assessment at program completion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A50CCB-A7A2-2828-CFD6-D4D7AF788B0B}"/>
              </a:ext>
            </a:extLst>
          </p:cNvPr>
          <p:cNvSpPr/>
          <p:nvPr/>
        </p:nvSpPr>
        <p:spPr>
          <a:xfrm rot="10800000">
            <a:off x="838200" y="1582675"/>
            <a:ext cx="10515600" cy="84200"/>
          </a:xfrm>
          <a:prstGeom prst="rect">
            <a:avLst/>
          </a:prstGeom>
          <a:gradFill>
            <a:gsLst>
              <a:gs pos="0">
                <a:srgbClr val="D3AF55"/>
              </a:gs>
              <a:gs pos="65000">
                <a:srgbClr val="FEEA8A"/>
              </a:gs>
              <a:gs pos="35000">
                <a:srgbClr val="FEEA94"/>
              </a:gs>
              <a:gs pos="96000">
                <a:srgbClr val="D3AF55"/>
              </a:gs>
            </a:gsLst>
            <a:lin ang="25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E47FD6-3067-1607-BFB3-6C887C5E4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566737"/>
            <a:ext cx="605355" cy="990908"/>
          </a:xfrm>
          <a:prstGeom prst="rect">
            <a:avLst/>
          </a:prstGeom>
          <a:noFill/>
          <a:ln>
            <a:noFill/>
          </a:ln>
          <a:effectLst>
            <a:outerShdw blurRad="127000" dist="63500" dir="2700000" algn="ctr" rotWithShape="0">
              <a:sysClr val="windowText" lastClr="000000">
                <a:alpha val="67000"/>
              </a:sys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7585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ADBA7-4643-B3B0-F911-1DA2F4C66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6E6DE-4B06-545D-3DC8-D39F6E409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370834"/>
            <a:ext cx="97155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Literacy Coaching Endorsement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Preparation Rule: Current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8920E-B898-51AC-3B50-674578DB1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1426"/>
            <a:ext cx="10382250" cy="495696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</a:rPr>
              <a:t>New Preparation Rule 505-3-.115 Literacy Coaching Endorsement Program 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dirty="0">
                <a:solidFill>
                  <a:schemeClr val="bg1"/>
                </a:solidFill>
              </a:rPr>
              <a:t>Target Dates: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solidFill>
                  <a:srgbClr val="FFFF00"/>
                </a:solidFill>
              </a:rPr>
              <a:t>October 8, 2026: </a:t>
            </a:r>
            <a:r>
              <a:rPr lang="en-US" dirty="0">
                <a:solidFill>
                  <a:schemeClr val="bg1"/>
                </a:solidFill>
              </a:rPr>
              <a:t>Official rule-making process will be initiated by the Commission.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solidFill>
                  <a:srgbClr val="FFFF00"/>
                </a:solidFill>
              </a:rPr>
              <a:t>December 2026: </a:t>
            </a:r>
            <a:r>
              <a:rPr lang="en-US" dirty="0">
                <a:solidFill>
                  <a:schemeClr val="bg1"/>
                </a:solidFill>
              </a:rPr>
              <a:t>Adopted by the Commission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solidFill>
                  <a:srgbClr val="FFFF00"/>
                </a:solidFill>
              </a:rPr>
              <a:t>January 1, 2027: </a:t>
            </a:r>
            <a:r>
              <a:rPr lang="en-US" dirty="0">
                <a:solidFill>
                  <a:schemeClr val="bg1"/>
                </a:solidFill>
              </a:rPr>
              <a:t>Rule becomes effective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solidFill>
                  <a:srgbClr val="FFFF00"/>
                </a:solidFill>
              </a:rPr>
              <a:t>Spring of 2027: </a:t>
            </a:r>
            <a:r>
              <a:rPr lang="en-US" dirty="0">
                <a:solidFill>
                  <a:schemeClr val="bg1"/>
                </a:solidFill>
              </a:rPr>
              <a:t>EPPs develop programs based on rule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solidFill>
                  <a:srgbClr val="FFFF00"/>
                </a:solidFill>
              </a:rPr>
              <a:t>Fall of 2027: </a:t>
            </a:r>
            <a:r>
              <a:rPr lang="en-US" dirty="0">
                <a:solidFill>
                  <a:schemeClr val="bg1"/>
                </a:solidFill>
              </a:rPr>
              <a:t>Programs reviewed  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solidFill>
                  <a:srgbClr val="FFFF00"/>
                </a:solidFill>
              </a:rPr>
              <a:t>Summer of 2028: </a:t>
            </a:r>
            <a:r>
              <a:rPr lang="en-US" dirty="0">
                <a:solidFill>
                  <a:schemeClr val="bg1"/>
                </a:solidFill>
              </a:rPr>
              <a:t>EPPs offer approved programs and enroll candidates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endParaRPr lang="en-US" dirty="0">
              <a:solidFill>
                <a:schemeClr val="bg1"/>
              </a:solidFill>
            </a:endParaRPr>
          </a:p>
          <a:p>
            <a:pPr lvl="2">
              <a:lnSpc>
                <a:spcPct val="100000"/>
              </a:lnSpc>
              <a:spcAft>
                <a:spcPts val="1200"/>
              </a:spcAft>
            </a:pP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D0936B-CB87-1347-FBDA-E739420967F4}"/>
              </a:ext>
            </a:extLst>
          </p:cNvPr>
          <p:cNvSpPr/>
          <p:nvPr/>
        </p:nvSpPr>
        <p:spPr>
          <a:xfrm rot="10800000">
            <a:off x="838200" y="1582675"/>
            <a:ext cx="10515600" cy="84200"/>
          </a:xfrm>
          <a:prstGeom prst="rect">
            <a:avLst/>
          </a:prstGeom>
          <a:gradFill>
            <a:gsLst>
              <a:gs pos="0">
                <a:srgbClr val="D3AF55"/>
              </a:gs>
              <a:gs pos="65000">
                <a:srgbClr val="FEEA8A"/>
              </a:gs>
              <a:gs pos="35000">
                <a:srgbClr val="FEEA94"/>
              </a:gs>
              <a:gs pos="96000">
                <a:srgbClr val="D3AF55"/>
              </a:gs>
            </a:gsLst>
            <a:lin ang="25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5B7738-1B56-FB49-8E24-9B7DBE300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566737"/>
            <a:ext cx="605355" cy="990908"/>
          </a:xfrm>
          <a:prstGeom prst="rect">
            <a:avLst/>
          </a:prstGeom>
          <a:noFill/>
          <a:ln>
            <a:noFill/>
          </a:ln>
          <a:effectLst>
            <a:outerShdw blurRad="127000" dist="63500" dir="2700000" algn="ctr" rotWithShape="0">
              <a:sysClr val="windowText" lastClr="000000">
                <a:alpha val="67000"/>
              </a:sys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4353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16436" y="5993762"/>
            <a:ext cx="1266259" cy="64936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9186545" cy="6858000"/>
            <a:chOff x="0" y="0"/>
            <a:chExt cx="9186545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63836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67638" y="6313576"/>
              <a:ext cx="3894454" cy="45720"/>
            </a:xfrm>
            <a:custGeom>
              <a:avLst/>
              <a:gdLst/>
              <a:ahLst/>
              <a:cxnLst/>
              <a:rect l="l" t="t" r="r" b="b"/>
              <a:pathLst>
                <a:path w="3894454" h="45720">
                  <a:moveTo>
                    <a:pt x="3894086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3894086" y="45719"/>
                  </a:lnTo>
                  <a:lnTo>
                    <a:pt x="3894086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561725" y="6313576"/>
              <a:ext cx="2224405" cy="45720"/>
            </a:xfrm>
            <a:custGeom>
              <a:avLst/>
              <a:gdLst/>
              <a:ahLst/>
              <a:cxnLst/>
              <a:rect l="l" t="t" r="r" b="b"/>
              <a:pathLst>
                <a:path w="2224404" h="45720">
                  <a:moveTo>
                    <a:pt x="2224011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2224011" y="45719"/>
                  </a:lnTo>
                  <a:lnTo>
                    <a:pt x="2224011" y="0"/>
                  </a:lnTo>
                  <a:close/>
                </a:path>
              </a:pathLst>
            </a:custGeom>
            <a:solidFill>
              <a:srgbClr val="007D6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785749" y="6313576"/>
              <a:ext cx="1418590" cy="45720"/>
            </a:xfrm>
            <a:custGeom>
              <a:avLst/>
              <a:gdLst/>
              <a:ahLst/>
              <a:cxnLst/>
              <a:rect l="l" t="t" r="r" b="b"/>
              <a:pathLst>
                <a:path w="1418590" h="45720">
                  <a:moveTo>
                    <a:pt x="1418031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1418031" y="45719"/>
                  </a:lnTo>
                  <a:lnTo>
                    <a:pt x="1418031" y="0"/>
                  </a:lnTo>
                  <a:close/>
                </a:path>
              </a:pathLst>
            </a:custGeom>
            <a:solidFill>
              <a:srgbClr val="00A9A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203780" y="6313576"/>
              <a:ext cx="982344" cy="45720"/>
            </a:xfrm>
            <a:custGeom>
              <a:avLst/>
              <a:gdLst/>
              <a:ahLst/>
              <a:cxnLst/>
              <a:rect l="l" t="t" r="r" b="b"/>
              <a:pathLst>
                <a:path w="982345" h="45720">
                  <a:moveTo>
                    <a:pt x="982256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982256" y="45719"/>
                  </a:lnTo>
                  <a:lnTo>
                    <a:pt x="982256" y="0"/>
                  </a:lnTo>
                  <a:close/>
                </a:path>
              </a:pathLst>
            </a:custGeom>
            <a:solidFill>
              <a:srgbClr val="1185C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5653" y="6418830"/>
            <a:ext cx="11747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</a:t>
            </a:r>
            <a:endParaRPr kumimoji="0" sz="1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6057" y="6428302"/>
            <a:ext cx="827913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Richard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Woods,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Georgia’s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School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1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Superintendent</a:t>
            </a:r>
            <a:r>
              <a:rPr kumimoji="0" sz="1150" b="1" i="1" u="none" strike="noStrike" kern="0" cap="none" spc="-4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150" b="1" i="0" u="none" strike="noStrike" kern="0" cap="none" spc="-2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150" b="1" i="0" u="none" strike="noStrike" kern="0" cap="none" spc="-1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150" b="1" i="0" u="none" strike="noStrike" kern="0" cap="none" spc="-4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Preparing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ALL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Students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for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Life</a:t>
            </a:r>
            <a:endParaRPr kumimoji="0" sz="1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904" y="0"/>
            <a:ext cx="10393703" cy="584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134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534883"/>
            <a:ext cx="12192000" cy="5323205"/>
            <a:chOff x="0" y="1534883"/>
            <a:chExt cx="12192000" cy="5323205"/>
          </a:xfrm>
        </p:grpSpPr>
        <p:sp>
          <p:nvSpPr>
            <p:cNvPr id="3" name="object 3"/>
            <p:cNvSpPr/>
            <p:nvPr/>
          </p:nvSpPr>
          <p:spPr>
            <a:xfrm>
              <a:off x="0" y="1534883"/>
              <a:ext cx="12192000" cy="5323205"/>
            </a:xfrm>
            <a:custGeom>
              <a:avLst/>
              <a:gdLst/>
              <a:ahLst/>
              <a:cxnLst/>
              <a:rect l="l" t="t" r="r" b="b"/>
              <a:pathLst>
                <a:path w="12192000" h="5323205">
                  <a:moveTo>
                    <a:pt x="12192000" y="0"/>
                  </a:moveTo>
                  <a:lnTo>
                    <a:pt x="0" y="0"/>
                  </a:lnTo>
                  <a:lnTo>
                    <a:pt x="0" y="5323116"/>
                  </a:lnTo>
                  <a:lnTo>
                    <a:pt x="12192000" y="532311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8253" y="6190035"/>
              <a:ext cx="1042731" cy="55464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5703" y="2044992"/>
              <a:ext cx="10746649" cy="3919905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2149" rIns="0" bIns="0" rtlCol="0">
            <a:spAutoFit/>
          </a:bodyPr>
          <a:lstStyle/>
          <a:p>
            <a:pPr marL="18923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FFFFF"/>
                </a:solidFill>
              </a:rPr>
              <a:t>Our</a:t>
            </a:r>
            <a:r>
              <a:rPr sz="4400" spc="-15" dirty="0">
                <a:solidFill>
                  <a:srgbClr val="FFFFFF"/>
                </a:solidFill>
              </a:rPr>
              <a:t> </a:t>
            </a:r>
            <a:r>
              <a:rPr sz="4400" spc="-10" dirty="0">
                <a:solidFill>
                  <a:srgbClr val="FFFFFF"/>
                </a:solidFill>
              </a:rPr>
              <a:t>Beliefs</a:t>
            </a:r>
            <a:endParaRPr sz="440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9795274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534883"/>
            <a:ext cx="12192000" cy="5323205"/>
            <a:chOff x="0" y="1534883"/>
            <a:chExt cx="12192000" cy="5323205"/>
          </a:xfrm>
        </p:grpSpPr>
        <p:sp>
          <p:nvSpPr>
            <p:cNvPr id="3" name="object 3"/>
            <p:cNvSpPr/>
            <p:nvPr/>
          </p:nvSpPr>
          <p:spPr>
            <a:xfrm>
              <a:off x="0" y="1534883"/>
              <a:ext cx="12192000" cy="5323205"/>
            </a:xfrm>
            <a:custGeom>
              <a:avLst/>
              <a:gdLst/>
              <a:ahLst/>
              <a:cxnLst/>
              <a:rect l="l" t="t" r="r" b="b"/>
              <a:pathLst>
                <a:path w="12192000" h="5323205">
                  <a:moveTo>
                    <a:pt x="12192000" y="0"/>
                  </a:moveTo>
                  <a:lnTo>
                    <a:pt x="0" y="0"/>
                  </a:lnTo>
                  <a:lnTo>
                    <a:pt x="0" y="5323116"/>
                  </a:lnTo>
                  <a:lnTo>
                    <a:pt x="12192000" y="532311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8253" y="6190035"/>
              <a:ext cx="1042731" cy="55464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00" y="1714936"/>
              <a:ext cx="11353787" cy="4480906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0069" rIns="0" bIns="0" rtlCol="0">
            <a:spAutoFit/>
          </a:bodyPr>
          <a:lstStyle/>
          <a:p>
            <a:pPr marL="12700">
              <a:lnSpc>
                <a:spcPts val="4680"/>
              </a:lnSpc>
              <a:spcBef>
                <a:spcPts val="95"/>
              </a:spcBef>
            </a:pPr>
            <a:r>
              <a:rPr sz="4000" dirty="0">
                <a:solidFill>
                  <a:srgbClr val="FFFFFF"/>
                </a:solidFill>
              </a:rPr>
              <a:t>Why</a:t>
            </a:r>
            <a:r>
              <a:rPr sz="4000" spc="-235" dirty="0">
                <a:solidFill>
                  <a:srgbClr val="FFFFFF"/>
                </a:solidFill>
              </a:rPr>
              <a:t> </a:t>
            </a:r>
            <a:r>
              <a:rPr sz="4000" dirty="0">
                <a:solidFill>
                  <a:srgbClr val="FFFFFF"/>
                </a:solidFill>
              </a:rPr>
              <a:t>Adolescent</a:t>
            </a:r>
            <a:r>
              <a:rPr sz="4000" spc="-65" dirty="0">
                <a:solidFill>
                  <a:srgbClr val="FFFFFF"/>
                </a:solidFill>
              </a:rPr>
              <a:t> </a:t>
            </a:r>
            <a:r>
              <a:rPr sz="4000" dirty="0">
                <a:solidFill>
                  <a:srgbClr val="FFFFFF"/>
                </a:solidFill>
              </a:rPr>
              <a:t>Literacy</a:t>
            </a:r>
            <a:r>
              <a:rPr sz="4000" spc="-85" dirty="0">
                <a:solidFill>
                  <a:srgbClr val="FFFFFF"/>
                </a:solidFill>
              </a:rPr>
              <a:t> </a:t>
            </a:r>
            <a:r>
              <a:rPr sz="4000" dirty="0">
                <a:solidFill>
                  <a:srgbClr val="FFFFFF"/>
                </a:solidFill>
              </a:rPr>
              <a:t>–</a:t>
            </a:r>
            <a:r>
              <a:rPr sz="4000" spc="-100" dirty="0">
                <a:solidFill>
                  <a:srgbClr val="FFFFFF"/>
                </a:solidFill>
              </a:rPr>
              <a:t> </a:t>
            </a:r>
            <a:r>
              <a:rPr sz="4000" dirty="0">
                <a:solidFill>
                  <a:srgbClr val="FFFFFF"/>
                </a:solidFill>
              </a:rPr>
              <a:t>Why</a:t>
            </a:r>
            <a:r>
              <a:rPr sz="4000" spc="-95" dirty="0">
                <a:solidFill>
                  <a:srgbClr val="FFFFFF"/>
                </a:solidFill>
              </a:rPr>
              <a:t> </a:t>
            </a:r>
            <a:r>
              <a:rPr sz="4000" spc="-20" dirty="0">
                <a:solidFill>
                  <a:srgbClr val="FFFFFF"/>
                </a:solidFill>
              </a:rPr>
              <a:t>Now?</a:t>
            </a:r>
            <a:endParaRPr sz="4000"/>
          </a:p>
          <a:p>
            <a:pPr marL="12700">
              <a:lnSpc>
                <a:spcPts val="2760"/>
              </a:lnSpc>
            </a:pPr>
            <a:r>
              <a:rPr sz="2400" b="0" i="1" dirty="0">
                <a:solidFill>
                  <a:srgbClr val="FFFFFF"/>
                </a:solidFill>
                <a:latin typeface="Arial"/>
                <a:cs typeface="Arial"/>
              </a:rPr>
              <a:t>Strengthening</a:t>
            </a:r>
            <a:r>
              <a:rPr sz="2400" b="0" i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FFFFFF"/>
                </a:solidFill>
                <a:latin typeface="Arial"/>
                <a:cs typeface="Arial"/>
              </a:rPr>
              <a:t>Literacy</a:t>
            </a:r>
            <a:r>
              <a:rPr sz="2400" b="0" i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FFFFFF"/>
                </a:solidFill>
                <a:latin typeface="Arial"/>
                <a:cs typeface="Arial"/>
              </a:rPr>
              <a:t>Systems</a:t>
            </a:r>
            <a:r>
              <a:rPr sz="2400" b="0" i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400" b="0" i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FFFFFF"/>
                </a:solidFill>
                <a:latin typeface="Arial"/>
                <a:cs typeface="Arial"/>
              </a:rPr>
              <a:t>Improve</a:t>
            </a:r>
            <a:r>
              <a:rPr sz="2400" b="0" i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sz="2400" b="0" i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0" i="1" spc="-10" dirty="0">
                <a:solidFill>
                  <a:srgbClr val="FFFFFF"/>
                </a:solidFill>
                <a:latin typeface="Arial"/>
                <a:cs typeface="Arial"/>
              </a:rPr>
              <a:t>Outcomes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41776457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653" y="6418830"/>
            <a:ext cx="11747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0" cap="none" spc="-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4</a:t>
            </a:r>
            <a:endParaRPr kumimoji="0" sz="1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057" y="6428302"/>
            <a:ext cx="827913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Richard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Woods,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Georgia’s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School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1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Superintendent</a:t>
            </a:r>
            <a:r>
              <a:rPr kumimoji="0" sz="1150" b="1" i="1" u="none" strike="noStrike" kern="0" cap="none" spc="-4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150" b="1" i="0" u="none" strike="noStrike" kern="0" cap="none" spc="-2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150" b="1" i="0" u="none" strike="noStrike" kern="0" cap="none" spc="-1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150" b="1" i="0" u="none" strike="noStrike" kern="0" cap="none" spc="-4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Preparing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ALL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Students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for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Life</a:t>
            </a:r>
            <a:endParaRPr kumimoji="0" sz="1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12902" y="1096975"/>
            <a:ext cx="10704830" cy="4025900"/>
            <a:chOff x="1012902" y="1096975"/>
            <a:chExt cx="10704830" cy="4025900"/>
          </a:xfrm>
        </p:grpSpPr>
        <p:sp>
          <p:nvSpPr>
            <p:cNvPr id="5" name="object 5"/>
            <p:cNvSpPr/>
            <p:nvPr/>
          </p:nvSpPr>
          <p:spPr>
            <a:xfrm>
              <a:off x="1018300" y="1102372"/>
              <a:ext cx="3413125" cy="4014470"/>
            </a:xfrm>
            <a:custGeom>
              <a:avLst/>
              <a:gdLst/>
              <a:ahLst/>
              <a:cxnLst/>
              <a:rect l="l" t="t" r="r" b="b"/>
              <a:pathLst>
                <a:path w="3413125" h="4014470">
                  <a:moveTo>
                    <a:pt x="0" y="0"/>
                  </a:moveTo>
                  <a:lnTo>
                    <a:pt x="0" y="4014393"/>
                  </a:lnTo>
                  <a:lnTo>
                    <a:pt x="3412794" y="4014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E1BE">
                <a:alpha val="50588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018300" y="1102372"/>
              <a:ext cx="3413125" cy="4014470"/>
            </a:xfrm>
            <a:custGeom>
              <a:avLst/>
              <a:gdLst/>
              <a:ahLst/>
              <a:cxnLst/>
              <a:rect l="l" t="t" r="r" b="b"/>
              <a:pathLst>
                <a:path w="3413125" h="4014470">
                  <a:moveTo>
                    <a:pt x="0" y="4014393"/>
                  </a:moveTo>
                  <a:lnTo>
                    <a:pt x="0" y="0"/>
                  </a:lnTo>
                  <a:lnTo>
                    <a:pt x="3412794" y="4014393"/>
                  </a:lnTo>
                  <a:lnTo>
                    <a:pt x="0" y="4014393"/>
                  </a:lnTo>
                  <a:close/>
                </a:path>
              </a:pathLst>
            </a:custGeom>
            <a:ln w="10172">
              <a:solidFill>
                <a:srgbClr val="CDE1B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337832" y="1102506"/>
              <a:ext cx="10374630" cy="4014470"/>
            </a:xfrm>
            <a:custGeom>
              <a:avLst/>
              <a:gdLst/>
              <a:ahLst/>
              <a:cxnLst/>
              <a:rect l="l" t="t" r="r" b="b"/>
              <a:pathLst>
                <a:path w="10374630" h="4014470">
                  <a:moveTo>
                    <a:pt x="10374401" y="0"/>
                  </a:moveTo>
                  <a:lnTo>
                    <a:pt x="0" y="4014393"/>
                  </a:lnTo>
                  <a:lnTo>
                    <a:pt x="10374401" y="4014393"/>
                  </a:lnTo>
                  <a:lnTo>
                    <a:pt x="10374401" y="0"/>
                  </a:lnTo>
                  <a:close/>
                </a:path>
              </a:pathLst>
            </a:custGeom>
            <a:solidFill>
              <a:srgbClr val="44873D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337832" y="1102506"/>
              <a:ext cx="10374630" cy="4014470"/>
            </a:xfrm>
            <a:custGeom>
              <a:avLst/>
              <a:gdLst/>
              <a:ahLst/>
              <a:cxnLst/>
              <a:rect l="l" t="t" r="r" b="b"/>
              <a:pathLst>
                <a:path w="10374630" h="4014470">
                  <a:moveTo>
                    <a:pt x="10374401" y="4014393"/>
                  </a:moveTo>
                  <a:lnTo>
                    <a:pt x="10374401" y="0"/>
                  </a:lnTo>
                  <a:lnTo>
                    <a:pt x="0" y="4014393"/>
                  </a:lnTo>
                  <a:lnTo>
                    <a:pt x="10374401" y="4014393"/>
                  </a:lnTo>
                  <a:close/>
                </a:path>
              </a:pathLst>
            </a:custGeom>
            <a:ln w="10172">
              <a:solidFill>
                <a:srgbClr val="44873D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18300" y="1102372"/>
              <a:ext cx="10694035" cy="4014470"/>
            </a:xfrm>
            <a:custGeom>
              <a:avLst/>
              <a:gdLst/>
              <a:ahLst/>
              <a:cxnLst/>
              <a:rect l="l" t="t" r="r" b="b"/>
              <a:pathLst>
                <a:path w="10694035" h="4014470">
                  <a:moveTo>
                    <a:pt x="5074843" y="0"/>
                  </a:moveTo>
                  <a:lnTo>
                    <a:pt x="0" y="4014393"/>
                  </a:lnTo>
                  <a:lnTo>
                    <a:pt x="10693996" y="4014393"/>
                  </a:lnTo>
                  <a:lnTo>
                    <a:pt x="5074843" y="0"/>
                  </a:lnTo>
                  <a:close/>
                </a:path>
              </a:pathLst>
            </a:custGeom>
            <a:solidFill>
              <a:srgbClr val="00A9A0">
                <a:alpha val="49804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018300" y="1102372"/>
              <a:ext cx="10694035" cy="4014470"/>
            </a:xfrm>
            <a:custGeom>
              <a:avLst/>
              <a:gdLst/>
              <a:ahLst/>
              <a:cxnLst/>
              <a:rect l="l" t="t" r="r" b="b"/>
              <a:pathLst>
                <a:path w="10694035" h="4014470">
                  <a:moveTo>
                    <a:pt x="0" y="4014393"/>
                  </a:moveTo>
                  <a:lnTo>
                    <a:pt x="5074843" y="0"/>
                  </a:lnTo>
                  <a:lnTo>
                    <a:pt x="10693996" y="4014393"/>
                  </a:lnTo>
                  <a:lnTo>
                    <a:pt x="0" y="4014393"/>
                  </a:lnTo>
                  <a:close/>
                </a:path>
              </a:pathLst>
            </a:custGeom>
            <a:ln w="10172">
              <a:solidFill>
                <a:srgbClr val="00A9A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517210" y="5307189"/>
            <a:ext cx="1084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12th</a:t>
            </a:r>
            <a:r>
              <a:rPr kumimoji="0" sz="16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Grade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87600" y="2846147"/>
            <a:ext cx="975360" cy="675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14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Basic Literacy</a:t>
            </a:r>
            <a:endParaRPr kumimoji="0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863937" y="2871918"/>
            <a:ext cx="1414145" cy="675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14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Disciplinary Literacy</a:t>
            </a:r>
            <a:endParaRPr kumimoji="0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92461" y="2116425"/>
            <a:ext cx="1605915" cy="675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9565" marR="5080" lvl="0" indent="-317500" defTabSz="914400" eaLnBrk="1" fontAlgn="auto" latinLnBrk="0" hangingPunct="1">
              <a:lnSpc>
                <a:spcPct val="101499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Content</a:t>
            </a:r>
            <a:r>
              <a:rPr kumimoji="0" sz="21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1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Area </a:t>
            </a:r>
            <a:r>
              <a:rPr kumimoji="0" sz="21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Literacy</a:t>
            </a:r>
            <a:endParaRPr kumimoji="0" sz="2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70199" y="5301311"/>
            <a:ext cx="5413375" cy="7905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4453890" algn="l"/>
              </a:tabLst>
              <a:defRPr/>
            </a:pP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Kindergarten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	6th</a:t>
            </a:r>
            <a:r>
              <a:rPr kumimoji="0" sz="1600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Grade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9461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Adapted</a:t>
            </a: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from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Ippolito,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J.,</a:t>
            </a:r>
            <a:r>
              <a:rPr kumimoji="0" sz="12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Dobbs,</a:t>
            </a:r>
            <a:r>
              <a:rPr kumimoji="0" sz="12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C. L., &amp;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Charner-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Laird,</a:t>
            </a:r>
            <a:r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M. </a:t>
            </a:r>
            <a:r>
              <a:rPr kumimoji="0" sz="12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(2019)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3974" rIns="0" bIns="0" rtlCol="0">
            <a:spAutoFit/>
          </a:bodyPr>
          <a:lstStyle/>
          <a:p>
            <a:pPr marL="45339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solidFill>
                  <a:srgbClr val="145F82"/>
                </a:solidFill>
              </a:rPr>
              <a:t>Three</a:t>
            </a:r>
            <a:r>
              <a:rPr sz="4000" spc="-100" dirty="0">
                <a:solidFill>
                  <a:srgbClr val="145F82"/>
                </a:solidFill>
              </a:rPr>
              <a:t> </a:t>
            </a:r>
            <a:r>
              <a:rPr sz="4000" dirty="0">
                <a:solidFill>
                  <a:srgbClr val="145F82"/>
                </a:solidFill>
              </a:rPr>
              <a:t>Levels</a:t>
            </a:r>
            <a:r>
              <a:rPr sz="4000" spc="-95" dirty="0">
                <a:solidFill>
                  <a:srgbClr val="145F82"/>
                </a:solidFill>
              </a:rPr>
              <a:t> </a:t>
            </a:r>
            <a:r>
              <a:rPr sz="4000" dirty="0">
                <a:solidFill>
                  <a:srgbClr val="145F82"/>
                </a:solidFill>
              </a:rPr>
              <a:t>of</a:t>
            </a:r>
            <a:r>
              <a:rPr sz="4000" spc="-235" dirty="0">
                <a:solidFill>
                  <a:srgbClr val="145F82"/>
                </a:solidFill>
              </a:rPr>
              <a:t> </a:t>
            </a:r>
            <a:r>
              <a:rPr sz="4000" dirty="0">
                <a:solidFill>
                  <a:srgbClr val="145F82"/>
                </a:solidFill>
              </a:rPr>
              <a:t>Adolescent</a:t>
            </a:r>
            <a:r>
              <a:rPr sz="4000" spc="-70" dirty="0">
                <a:solidFill>
                  <a:srgbClr val="145F82"/>
                </a:solidFill>
              </a:rPr>
              <a:t> </a:t>
            </a:r>
            <a:r>
              <a:rPr sz="4000" spc="-10" dirty="0">
                <a:solidFill>
                  <a:srgbClr val="145F82"/>
                </a:solidFill>
              </a:rPr>
              <a:t>Literacy</a:t>
            </a:r>
            <a:endParaRPr sz="4000"/>
          </a:p>
        </p:txBody>
      </p:sp>
      <p:grpSp>
        <p:nvGrpSpPr>
          <p:cNvPr id="17" name="object 17"/>
          <p:cNvGrpSpPr/>
          <p:nvPr/>
        </p:nvGrpSpPr>
        <p:grpSpPr>
          <a:xfrm>
            <a:off x="2584731" y="4233256"/>
            <a:ext cx="7731759" cy="1258570"/>
            <a:chOff x="2584731" y="4233256"/>
            <a:chExt cx="7731759" cy="1258570"/>
          </a:xfrm>
        </p:grpSpPr>
        <p:sp>
          <p:nvSpPr>
            <p:cNvPr id="18" name="object 18"/>
            <p:cNvSpPr/>
            <p:nvPr/>
          </p:nvSpPr>
          <p:spPr>
            <a:xfrm>
              <a:off x="2635533" y="5447733"/>
              <a:ext cx="2916555" cy="0"/>
            </a:xfrm>
            <a:custGeom>
              <a:avLst/>
              <a:gdLst/>
              <a:ahLst/>
              <a:cxnLst/>
              <a:rect l="l" t="t" r="r" b="b"/>
              <a:pathLst>
                <a:path w="2916554">
                  <a:moveTo>
                    <a:pt x="0" y="0"/>
                  </a:moveTo>
                  <a:lnTo>
                    <a:pt x="2916402" y="0"/>
                  </a:lnTo>
                </a:path>
              </a:pathLst>
            </a:custGeom>
            <a:ln w="9525">
              <a:solidFill>
                <a:srgbClr val="0E284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584729" y="5409641"/>
              <a:ext cx="3018155" cy="76200"/>
            </a:xfrm>
            <a:custGeom>
              <a:avLst/>
              <a:gdLst/>
              <a:ahLst/>
              <a:cxnLst/>
              <a:rect l="l" t="t" r="r" b="b"/>
              <a:pathLst>
                <a:path w="3018154" h="76200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50800" y="38100"/>
                  </a:lnTo>
                  <a:lnTo>
                    <a:pt x="76200" y="0"/>
                  </a:lnTo>
                  <a:close/>
                </a:path>
                <a:path w="3018154" h="76200">
                  <a:moveTo>
                    <a:pt x="3018002" y="38100"/>
                  </a:moveTo>
                  <a:lnTo>
                    <a:pt x="2941802" y="0"/>
                  </a:lnTo>
                  <a:lnTo>
                    <a:pt x="2967202" y="38100"/>
                  </a:lnTo>
                  <a:lnTo>
                    <a:pt x="2941802" y="76200"/>
                  </a:lnTo>
                  <a:lnTo>
                    <a:pt x="3018002" y="38100"/>
                  </a:lnTo>
                  <a:close/>
                </a:path>
              </a:pathLst>
            </a:custGeom>
            <a:solidFill>
              <a:srgbClr val="0E284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856924" y="5453260"/>
              <a:ext cx="3409315" cy="635"/>
            </a:xfrm>
            <a:custGeom>
              <a:avLst/>
              <a:gdLst/>
              <a:ahLst/>
              <a:cxnLst/>
              <a:rect l="l" t="t" r="r" b="b"/>
              <a:pathLst>
                <a:path w="3409315" h="635">
                  <a:moveTo>
                    <a:pt x="0" y="0"/>
                  </a:moveTo>
                  <a:lnTo>
                    <a:pt x="3408756" y="431"/>
                  </a:lnTo>
                </a:path>
              </a:pathLst>
            </a:custGeom>
            <a:ln w="9525">
              <a:solidFill>
                <a:srgbClr val="0E284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806120" y="5415165"/>
              <a:ext cx="3510915" cy="76835"/>
            </a:xfrm>
            <a:custGeom>
              <a:avLst/>
              <a:gdLst/>
              <a:ahLst/>
              <a:cxnLst/>
              <a:rect l="l" t="t" r="r" b="b"/>
              <a:pathLst>
                <a:path w="3510915" h="76835">
                  <a:moveTo>
                    <a:pt x="76200" y="0"/>
                  </a:moveTo>
                  <a:lnTo>
                    <a:pt x="0" y="38100"/>
                  </a:lnTo>
                  <a:lnTo>
                    <a:pt x="76200" y="76200"/>
                  </a:lnTo>
                  <a:lnTo>
                    <a:pt x="50800" y="38100"/>
                  </a:lnTo>
                  <a:lnTo>
                    <a:pt x="76200" y="0"/>
                  </a:lnTo>
                  <a:close/>
                </a:path>
                <a:path w="3510915" h="76835">
                  <a:moveTo>
                    <a:pt x="3510343" y="38544"/>
                  </a:moveTo>
                  <a:lnTo>
                    <a:pt x="3434143" y="431"/>
                  </a:lnTo>
                  <a:lnTo>
                    <a:pt x="3459543" y="38531"/>
                  </a:lnTo>
                  <a:lnTo>
                    <a:pt x="3434143" y="76631"/>
                  </a:lnTo>
                  <a:lnTo>
                    <a:pt x="3510343" y="38544"/>
                  </a:lnTo>
                  <a:close/>
                </a:path>
              </a:pathLst>
            </a:custGeom>
            <a:solidFill>
              <a:srgbClr val="0E284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504068" y="4238019"/>
              <a:ext cx="1390015" cy="1110615"/>
            </a:xfrm>
            <a:custGeom>
              <a:avLst/>
              <a:gdLst/>
              <a:ahLst/>
              <a:cxnLst/>
              <a:rect l="l" t="t" r="r" b="b"/>
              <a:pathLst>
                <a:path w="1390014" h="1110614">
                  <a:moveTo>
                    <a:pt x="694944" y="0"/>
                  </a:moveTo>
                  <a:lnTo>
                    <a:pt x="530898" y="424116"/>
                  </a:lnTo>
                  <a:lnTo>
                    <a:pt x="0" y="424116"/>
                  </a:lnTo>
                  <a:lnTo>
                    <a:pt x="429501" y="686231"/>
                  </a:lnTo>
                  <a:lnTo>
                    <a:pt x="265442" y="1110361"/>
                  </a:lnTo>
                  <a:lnTo>
                    <a:pt x="694944" y="848233"/>
                  </a:lnTo>
                  <a:lnTo>
                    <a:pt x="1124445" y="1110361"/>
                  </a:lnTo>
                  <a:lnTo>
                    <a:pt x="960386" y="686231"/>
                  </a:lnTo>
                  <a:lnTo>
                    <a:pt x="1389900" y="424116"/>
                  </a:lnTo>
                  <a:lnTo>
                    <a:pt x="859002" y="424116"/>
                  </a:lnTo>
                  <a:lnTo>
                    <a:pt x="694944" y="0"/>
                  </a:lnTo>
                  <a:close/>
                </a:path>
              </a:pathLst>
            </a:custGeom>
            <a:solidFill>
              <a:srgbClr val="015AC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504068" y="4238019"/>
              <a:ext cx="1390015" cy="1110615"/>
            </a:xfrm>
            <a:custGeom>
              <a:avLst/>
              <a:gdLst/>
              <a:ahLst/>
              <a:cxnLst/>
              <a:rect l="l" t="t" r="r" b="b"/>
              <a:pathLst>
                <a:path w="1390014" h="1110614">
                  <a:moveTo>
                    <a:pt x="0" y="424116"/>
                  </a:moveTo>
                  <a:lnTo>
                    <a:pt x="530898" y="424116"/>
                  </a:lnTo>
                  <a:lnTo>
                    <a:pt x="694944" y="0"/>
                  </a:lnTo>
                  <a:lnTo>
                    <a:pt x="859002" y="424116"/>
                  </a:lnTo>
                  <a:lnTo>
                    <a:pt x="1389900" y="424116"/>
                  </a:lnTo>
                  <a:lnTo>
                    <a:pt x="960386" y="686231"/>
                  </a:lnTo>
                  <a:lnTo>
                    <a:pt x="1124445" y="1110361"/>
                  </a:lnTo>
                  <a:lnTo>
                    <a:pt x="694944" y="848233"/>
                  </a:lnTo>
                  <a:lnTo>
                    <a:pt x="265442" y="1110361"/>
                  </a:lnTo>
                  <a:lnTo>
                    <a:pt x="429501" y="686231"/>
                  </a:lnTo>
                  <a:lnTo>
                    <a:pt x="0" y="424116"/>
                  </a:lnTo>
                  <a:close/>
                </a:path>
              </a:pathLst>
            </a:custGeom>
            <a:ln w="9525">
              <a:solidFill>
                <a:srgbClr val="015AC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046489" y="4745130"/>
            <a:ext cx="305435" cy="248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4th</a:t>
            </a:r>
            <a:endParaRPr kumimoji="0" sz="14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03013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09574" y="584949"/>
            <a:ext cx="10972800" cy="5688330"/>
          </a:xfrm>
          <a:custGeom>
            <a:avLst/>
            <a:gdLst/>
            <a:ahLst/>
            <a:cxnLst/>
            <a:rect l="l" t="t" r="r" b="b"/>
            <a:pathLst>
              <a:path w="10972800" h="5688330">
                <a:moveTo>
                  <a:pt x="10972800" y="0"/>
                </a:moveTo>
                <a:lnTo>
                  <a:pt x="0" y="0"/>
                </a:lnTo>
                <a:lnTo>
                  <a:pt x="0" y="5688101"/>
                </a:lnTo>
                <a:lnTo>
                  <a:pt x="10972800" y="5688101"/>
                </a:lnTo>
                <a:lnTo>
                  <a:pt x="10972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67967" y="6501570"/>
            <a:ext cx="8656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cs typeface="Arial Narrow"/>
              </a:rPr>
              <a:t>Life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840739" y="730543"/>
            <a:ext cx="10267315" cy="1069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01595" algn="l"/>
              </a:tabLst>
            </a:pPr>
            <a:r>
              <a:rPr sz="4400" dirty="0">
                <a:solidFill>
                  <a:srgbClr val="145F82"/>
                </a:solidFill>
              </a:rPr>
              <a:t>A</a:t>
            </a:r>
            <a:r>
              <a:rPr sz="4400" spc="-170" dirty="0">
                <a:solidFill>
                  <a:srgbClr val="145F82"/>
                </a:solidFill>
              </a:rPr>
              <a:t> </a:t>
            </a:r>
            <a:r>
              <a:rPr sz="4400" spc="-10" dirty="0">
                <a:solidFill>
                  <a:srgbClr val="145F82"/>
                </a:solidFill>
              </a:rPr>
              <a:t>Shared</a:t>
            </a:r>
            <a:r>
              <a:rPr sz="4400" dirty="0">
                <a:solidFill>
                  <a:srgbClr val="145F82"/>
                </a:solidFill>
              </a:rPr>
              <a:t>	</a:t>
            </a:r>
            <a:r>
              <a:rPr sz="4400" spc="-10" dirty="0">
                <a:solidFill>
                  <a:srgbClr val="145F82"/>
                </a:solidFill>
              </a:rPr>
              <a:t>Framework</a:t>
            </a:r>
            <a:endParaRPr sz="4400"/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Creating</a:t>
            </a:r>
            <a:r>
              <a:rPr sz="2400" b="0" i="1" spc="-8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a</a:t>
            </a:r>
            <a:r>
              <a:rPr sz="2400" b="0" i="1" spc="-8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common</a:t>
            </a:r>
            <a:r>
              <a:rPr sz="2400" b="0" i="1" spc="-4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language</a:t>
            </a:r>
            <a:r>
              <a:rPr sz="2400" b="0" i="1" spc="-5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for</a:t>
            </a:r>
            <a:r>
              <a:rPr sz="2400" b="0" i="1" spc="-9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adolescent</a:t>
            </a:r>
            <a:r>
              <a:rPr sz="2400" b="0" i="1" spc="-6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literacy</a:t>
            </a:r>
            <a:r>
              <a:rPr sz="2400" b="0" i="1" spc="-8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leaders</a:t>
            </a:r>
            <a:r>
              <a:rPr sz="2400" b="0" i="1" spc="-6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and</a:t>
            </a:r>
            <a:r>
              <a:rPr sz="2400" b="0" i="1" spc="-8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spc="-10" dirty="0">
                <a:solidFill>
                  <a:srgbClr val="009246"/>
                </a:solidFill>
                <a:latin typeface="Arial"/>
                <a:cs typeface="Arial"/>
              </a:rPr>
              <a:t>educators.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154" y="2031710"/>
            <a:ext cx="6454571" cy="40088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444740" y="2172862"/>
            <a:ext cx="3689985" cy="3465195"/>
          </a:xfrm>
          <a:prstGeom prst="rect">
            <a:avLst/>
          </a:prstGeom>
        </p:spPr>
        <p:txBody>
          <a:bodyPr vert="horz" wrap="square" lIns="0" tIns="20129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65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Why</a:t>
            </a:r>
            <a:r>
              <a:rPr kumimoji="0" sz="2400" b="1" i="0" u="none" strike="noStrike" kern="0" cap="none" spc="-45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130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125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Shared</a:t>
            </a:r>
            <a:r>
              <a:rPr kumimoji="0" sz="2400" b="1" i="0" u="none" strike="noStrike" kern="0" cap="none" spc="-50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400" b="1" i="0" u="none" strike="noStrike" kern="0" cap="none" spc="75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Framework?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469900" marR="96520" lvl="0" indent="-285115" defTabSz="914400" eaLnBrk="1" fontAlgn="auto" latinLnBrk="0" hangingPunct="1">
              <a:lnSpc>
                <a:spcPct val="100000"/>
              </a:lnSpc>
              <a:spcBef>
                <a:spcPts val="1115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469900" algn="l"/>
              </a:tabLst>
              <a:defRPr/>
            </a:pPr>
            <a:r>
              <a:rPr kumimoji="0" sz="18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Build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8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shared</a:t>
            </a:r>
            <a:r>
              <a:rPr kumimoji="0" sz="1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understanding</a:t>
            </a:r>
            <a:r>
              <a:rPr kumimoji="0" sz="1800" b="0" i="0" u="none" strike="noStrike" kern="0" cap="none" spc="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800" b="0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adolescent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literacy.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469900" marR="366395" lvl="0" indent="-28511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469900" algn="l"/>
              </a:tabLst>
              <a:defRPr/>
            </a:pPr>
            <a:r>
              <a:rPr kumimoji="0" sz="18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Clarify</a:t>
            </a:r>
            <a:r>
              <a:rPr kumimoji="0" sz="18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0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unique </a:t>
            </a:r>
            <a:r>
              <a:rPr kumimoji="0" sz="18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purpose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8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each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level.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469900" marR="254635" lvl="0" indent="-28511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469900" algn="l"/>
              </a:tabLst>
              <a:defRPr/>
            </a:pPr>
            <a:r>
              <a:rPr kumimoji="0" sz="18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Align</a:t>
            </a:r>
            <a:r>
              <a:rPr kumimoji="0" sz="1800" b="0" i="0" u="none" strike="noStrike" kern="0" cap="none" spc="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instruction,</a:t>
            </a:r>
            <a:r>
              <a:rPr kumimoji="0" sz="1800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intervention, </a:t>
            </a:r>
            <a:r>
              <a:rPr kumimoji="0" sz="18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professional</a:t>
            </a:r>
            <a:r>
              <a:rPr kumimoji="0" sz="1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learning.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469900" marR="123189" lvl="0" indent="-28511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469900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Make</a:t>
            </a:r>
            <a:r>
              <a:rPr kumimoji="0" sz="18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informed</a:t>
            </a:r>
            <a:r>
              <a:rPr kumimoji="0" sz="1800" b="0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decisions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about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student</a:t>
            </a:r>
            <a:r>
              <a:rPr kumimoji="0" sz="1800" b="0" i="0" u="none" strike="noStrike" kern="0" cap="none" spc="2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support.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469900" marR="63500" lvl="0" indent="-28511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469900" algn="l"/>
              </a:tabLst>
              <a:defRPr/>
            </a:pPr>
            <a:r>
              <a:rPr kumimoji="0" sz="18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Strengthen</a:t>
            </a:r>
            <a:r>
              <a:rPr kumimoji="0" sz="1800" b="0" i="0" u="none" strike="noStrike" kern="0" cap="none" spc="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collaboration</a:t>
            </a:r>
            <a:r>
              <a:rPr kumimoji="0" sz="1800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across </a:t>
            </a:r>
            <a:r>
              <a:rPr kumimoji="0" sz="1800" b="0" i="0" u="none" strike="noStrike" kern="0" cap="none" spc="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schools</a:t>
            </a:r>
            <a:r>
              <a:rPr kumimoji="0" sz="1800" b="0" i="0" u="none" strike="noStrike" kern="0" cap="none" spc="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800" b="0" i="0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content</a:t>
            </a:r>
            <a:r>
              <a:rPr kumimoji="0" sz="1800" b="0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areas.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43408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738" y="6501570"/>
            <a:ext cx="8656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Life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62533" y="488700"/>
            <a:ext cx="11078845" cy="6256020"/>
            <a:chOff x="662533" y="488700"/>
            <a:chExt cx="11078845" cy="62560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8252" y="6190035"/>
              <a:ext cx="1042731" cy="55464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533" y="488700"/>
              <a:ext cx="10697594" cy="5624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66987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574" y="584949"/>
            <a:ext cx="10972800" cy="5688330"/>
          </a:xfrm>
          <a:custGeom>
            <a:avLst/>
            <a:gdLst/>
            <a:ahLst/>
            <a:cxnLst/>
            <a:rect l="l" t="t" r="r" b="b"/>
            <a:pathLst>
              <a:path w="10972800" h="5688330">
                <a:moveTo>
                  <a:pt x="10972800" y="0"/>
                </a:moveTo>
                <a:lnTo>
                  <a:pt x="0" y="0"/>
                </a:lnTo>
                <a:lnTo>
                  <a:pt x="0" y="5688101"/>
                </a:lnTo>
                <a:lnTo>
                  <a:pt x="10972800" y="5688101"/>
                </a:lnTo>
                <a:lnTo>
                  <a:pt x="10972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4010" y="791503"/>
            <a:ext cx="9409430" cy="1069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145F82"/>
                </a:solidFill>
              </a:rPr>
              <a:t>Signature</a:t>
            </a:r>
            <a:r>
              <a:rPr sz="4400" spc="-50" dirty="0">
                <a:solidFill>
                  <a:srgbClr val="145F82"/>
                </a:solidFill>
              </a:rPr>
              <a:t> </a:t>
            </a:r>
            <a:r>
              <a:rPr sz="4400" dirty="0">
                <a:solidFill>
                  <a:srgbClr val="145F82"/>
                </a:solidFill>
              </a:rPr>
              <a:t>Features</a:t>
            </a:r>
            <a:r>
              <a:rPr sz="4400" spc="-45" dirty="0">
                <a:solidFill>
                  <a:srgbClr val="145F82"/>
                </a:solidFill>
              </a:rPr>
              <a:t> </a:t>
            </a:r>
            <a:r>
              <a:rPr sz="4400" dirty="0">
                <a:solidFill>
                  <a:srgbClr val="145F82"/>
                </a:solidFill>
              </a:rPr>
              <a:t>of</a:t>
            </a:r>
            <a:r>
              <a:rPr sz="4400" spc="-50" dirty="0">
                <a:solidFill>
                  <a:srgbClr val="145F82"/>
                </a:solidFill>
              </a:rPr>
              <a:t> </a:t>
            </a:r>
            <a:r>
              <a:rPr sz="4400" dirty="0">
                <a:solidFill>
                  <a:srgbClr val="145F82"/>
                </a:solidFill>
              </a:rPr>
              <a:t>the</a:t>
            </a:r>
            <a:r>
              <a:rPr sz="4400" spc="-45" dirty="0">
                <a:solidFill>
                  <a:srgbClr val="145F82"/>
                </a:solidFill>
              </a:rPr>
              <a:t> </a:t>
            </a:r>
            <a:r>
              <a:rPr sz="4400" spc="-10" dirty="0">
                <a:solidFill>
                  <a:srgbClr val="145F82"/>
                </a:solidFill>
              </a:rPr>
              <a:t>Playbook</a:t>
            </a:r>
            <a:endParaRPr sz="4400"/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Four</a:t>
            </a:r>
            <a:r>
              <a:rPr sz="2400" b="0" i="1" spc="-6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design</a:t>
            </a:r>
            <a:r>
              <a:rPr sz="2400" b="0" i="1" spc="-4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features</a:t>
            </a:r>
            <a:r>
              <a:rPr sz="2400" b="0" i="1" spc="-8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to</a:t>
            </a:r>
            <a:r>
              <a:rPr sz="2400" b="0" i="1" spc="-7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support</a:t>
            </a:r>
            <a:r>
              <a:rPr sz="2400" b="0" i="1" spc="-7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spc="-10" dirty="0">
                <a:solidFill>
                  <a:srgbClr val="009246"/>
                </a:solidFill>
                <a:latin typeface="Arial"/>
                <a:cs typeface="Arial"/>
              </a:rPr>
              <a:t>leaders.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8036" y="2200630"/>
            <a:ext cx="9395345" cy="399171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524635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3911475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09574" y="584949"/>
            <a:ext cx="10972800" cy="5688330"/>
          </a:xfrm>
          <a:custGeom>
            <a:avLst/>
            <a:gdLst/>
            <a:ahLst/>
            <a:cxnLst/>
            <a:rect l="l" t="t" r="r" b="b"/>
            <a:pathLst>
              <a:path w="10972800" h="5688330">
                <a:moveTo>
                  <a:pt x="10972800" y="0"/>
                </a:moveTo>
                <a:lnTo>
                  <a:pt x="0" y="0"/>
                </a:lnTo>
                <a:lnTo>
                  <a:pt x="0" y="5688101"/>
                </a:lnTo>
                <a:lnTo>
                  <a:pt x="10972800" y="5688101"/>
                </a:lnTo>
                <a:lnTo>
                  <a:pt x="10972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14010" y="791503"/>
            <a:ext cx="530733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145F82"/>
                </a:solidFill>
              </a:rPr>
              <a:t>Leadership</a:t>
            </a:r>
            <a:r>
              <a:rPr sz="4400" spc="-35" dirty="0">
                <a:solidFill>
                  <a:srgbClr val="145F82"/>
                </a:solidFill>
              </a:rPr>
              <a:t> </a:t>
            </a:r>
            <a:r>
              <a:rPr sz="4400" spc="-10" dirty="0">
                <a:solidFill>
                  <a:srgbClr val="145F82"/>
                </a:solidFill>
              </a:rPr>
              <a:t>Insights</a:t>
            </a:r>
            <a:endParaRPr sz="4400"/>
          </a:p>
        </p:txBody>
      </p:sp>
      <p:grpSp>
        <p:nvGrpSpPr>
          <p:cNvPr id="5" name="object 5"/>
          <p:cNvGrpSpPr/>
          <p:nvPr/>
        </p:nvGrpSpPr>
        <p:grpSpPr>
          <a:xfrm>
            <a:off x="1507300" y="2172766"/>
            <a:ext cx="8118475" cy="4044315"/>
            <a:chOff x="1507300" y="2172766"/>
            <a:chExt cx="8118475" cy="404431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7300" y="2172766"/>
              <a:ext cx="4413782" cy="31293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43243" y="2508643"/>
              <a:ext cx="2595994" cy="2961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43243" y="2752222"/>
              <a:ext cx="3382124" cy="247603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80398" y="5457507"/>
              <a:ext cx="6820725" cy="75933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914010" y="1469683"/>
            <a:ext cx="8869045" cy="1113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1" u="none" strike="noStrike" kern="0" cap="none" spc="-20" normalizeH="0" baseline="0" noProof="0" dirty="0">
                <a:ln>
                  <a:noFill/>
                </a:ln>
                <a:solidFill>
                  <a:srgbClr val="009246"/>
                </a:solidFill>
                <a:effectLst/>
                <a:uLnTx/>
                <a:uFillTx/>
                <a:latin typeface="Arial"/>
                <a:cs typeface="Arial"/>
              </a:rPr>
              <a:t>Turning</a:t>
            </a:r>
            <a:r>
              <a:rPr kumimoji="0" sz="2400" b="0" i="1" u="none" strike="noStrike" kern="0" cap="none" spc="-80" normalizeH="0" baseline="0" noProof="0" dirty="0">
                <a:ln>
                  <a:noFill/>
                </a:ln>
                <a:solidFill>
                  <a:srgbClr val="00924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1" u="none" strike="noStrike" kern="0" cap="none" spc="0" normalizeH="0" baseline="0" noProof="0" dirty="0">
                <a:ln>
                  <a:noFill/>
                </a:ln>
                <a:solidFill>
                  <a:srgbClr val="009246"/>
                </a:solidFill>
                <a:effectLst/>
                <a:uLnTx/>
                <a:uFillTx/>
                <a:latin typeface="Arial"/>
                <a:cs typeface="Arial"/>
              </a:rPr>
              <a:t>research</a:t>
            </a:r>
            <a:r>
              <a:rPr kumimoji="0" sz="2400" b="0" i="1" u="none" strike="noStrike" kern="0" cap="none" spc="-100" normalizeH="0" baseline="0" noProof="0" dirty="0">
                <a:ln>
                  <a:noFill/>
                </a:ln>
                <a:solidFill>
                  <a:srgbClr val="00924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1" u="none" strike="noStrike" kern="0" cap="none" spc="0" normalizeH="0" baseline="0" noProof="0" dirty="0">
                <a:ln>
                  <a:noFill/>
                </a:ln>
                <a:solidFill>
                  <a:srgbClr val="009246"/>
                </a:solidFill>
                <a:effectLst/>
                <a:uLnTx/>
                <a:uFillTx/>
                <a:latin typeface="Arial"/>
                <a:cs typeface="Arial"/>
              </a:rPr>
              <a:t>into</a:t>
            </a:r>
            <a:r>
              <a:rPr kumimoji="0" sz="2400" b="0" i="1" u="none" strike="noStrike" kern="0" cap="none" spc="-100" normalizeH="0" baseline="0" noProof="0" dirty="0">
                <a:ln>
                  <a:noFill/>
                </a:ln>
                <a:solidFill>
                  <a:srgbClr val="00924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1" u="none" strike="noStrike" kern="0" cap="none" spc="0" normalizeH="0" baseline="0" noProof="0" dirty="0">
                <a:ln>
                  <a:noFill/>
                </a:ln>
                <a:solidFill>
                  <a:srgbClr val="009246"/>
                </a:solidFill>
                <a:effectLst/>
                <a:uLnTx/>
                <a:uFillTx/>
                <a:latin typeface="Arial"/>
                <a:cs typeface="Arial"/>
              </a:rPr>
              <a:t>leadership</a:t>
            </a:r>
            <a:r>
              <a:rPr kumimoji="0" sz="2400" b="0" i="1" u="none" strike="noStrike" kern="0" cap="none" spc="-70" normalizeH="0" baseline="0" noProof="0" dirty="0">
                <a:ln>
                  <a:noFill/>
                </a:ln>
                <a:solidFill>
                  <a:srgbClr val="00924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400" b="0" i="1" u="none" strike="noStrike" kern="0" cap="none" spc="-10" normalizeH="0" baseline="0" noProof="0" dirty="0">
                <a:ln>
                  <a:noFill/>
                </a:ln>
                <a:solidFill>
                  <a:srgbClr val="009246"/>
                </a:solidFill>
                <a:effectLst/>
                <a:uLnTx/>
                <a:uFillTx/>
                <a:latin typeface="Arial"/>
                <a:cs typeface="Arial"/>
              </a:rPr>
              <a:t>action.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5273040" marR="0" lvl="0" indent="0" defTabSz="914400" eaLnBrk="1" fontAlgn="auto" latinLnBrk="0" hangingPunct="1">
              <a:lnSpc>
                <a:spcPct val="100000"/>
              </a:lnSpc>
              <a:spcBef>
                <a:spcPts val="2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0" cap="none" spc="165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WHY</a:t>
            </a:r>
            <a:r>
              <a:rPr kumimoji="0" sz="2800" b="1" i="0" u="none" strike="noStrike" kern="0" cap="none" spc="-45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150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WE</a:t>
            </a:r>
            <a:r>
              <a:rPr kumimoji="0" sz="2800" b="1" i="0" u="none" strike="noStrike" kern="0" cap="none" spc="-40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200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INCLUDED</a:t>
            </a:r>
            <a:r>
              <a:rPr kumimoji="0" sz="2800" b="1" i="0" u="none" strike="noStrike" kern="0" cap="none" spc="-30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2800" b="1" i="0" u="none" strike="noStrike" kern="0" cap="none" spc="-25" normalizeH="0" baseline="0" noProof="0" dirty="0">
                <a:ln>
                  <a:noFill/>
                </a:ln>
                <a:solidFill>
                  <a:srgbClr val="001341"/>
                </a:solidFill>
                <a:effectLst/>
                <a:uLnTx/>
                <a:uFillTx/>
                <a:latin typeface="Calibri"/>
                <a:cs typeface="Calibri"/>
              </a:rPr>
              <a:t>IT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524635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36954675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574" y="584949"/>
            <a:ext cx="10972800" cy="5688330"/>
          </a:xfrm>
          <a:custGeom>
            <a:avLst/>
            <a:gdLst/>
            <a:ahLst/>
            <a:cxnLst/>
            <a:rect l="l" t="t" r="r" b="b"/>
            <a:pathLst>
              <a:path w="10972800" h="5688330">
                <a:moveTo>
                  <a:pt x="10972800" y="0"/>
                </a:moveTo>
                <a:lnTo>
                  <a:pt x="0" y="0"/>
                </a:lnTo>
                <a:lnTo>
                  <a:pt x="0" y="5688101"/>
                </a:lnTo>
                <a:lnTo>
                  <a:pt x="10972800" y="5688101"/>
                </a:lnTo>
                <a:lnTo>
                  <a:pt x="10972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44490" y="730543"/>
            <a:ext cx="8350884" cy="1069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145F82"/>
                </a:solidFill>
              </a:rPr>
              <a:t>District</a:t>
            </a:r>
            <a:r>
              <a:rPr sz="4400" spc="-30" dirty="0">
                <a:solidFill>
                  <a:srgbClr val="145F82"/>
                </a:solidFill>
              </a:rPr>
              <a:t> </a:t>
            </a:r>
            <a:r>
              <a:rPr sz="4400" dirty="0">
                <a:solidFill>
                  <a:srgbClr val="145F82"/>
                </a:solidFill>
              </a:rPr>
              <a:t>Conditions</a:t>
            </a:r>
            <a:r>
              <a:rPr sz="4400" spc="-40" dirty="0">
                <a:solidFill>
                  <a:srgbClr val="145F82"/>
                </a:solidFill>
              </a:rPr>
              <a:t> </a:t>
            </a:r>
            <a:r>
              <a:rPr sz="4400" dirty="0">
                <a:solidFill>
                  <a:srgbClr val="145F82"/>
                </a:solidFill>
              </a:rPr>
              <a:t>for</a:t>
            </a:r>
            <a:r>
              <a:rPr sz="4400" spc="-20" dirty="0">
                <a:solidFill>
                  <a:srgbClr val="145F82"/>
                </a:solidFill>
              </a:rPr>
              <a:t> </a:t>
            </a:r>
            <a:r>
              <a:rPr sz="4400" spc="-10" dirty="0">
                <a:solidFill>
                  <a:srgbClr val="145F82"/>
                </a:solidFill>
              </a:rPr>
              <a:t>Success</a:t>
            </a:r>
            <a:endParaRPr sz="4400"/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Building</a:t>
            </a:r>
            <a:r>
              <a:rPr sz="2400" b="0" i="1" spc="-2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the</a:t>
            </a:r>
            <a:r>
              <a:rPr sz="2400" b="0" i="1" spc="-7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system</a:t>
            </a:r>
            <a:r>
              <a:rPr sz="2400" b="0" i="1" spc="-6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supports</a:t>
            </a:r>
            <a:r>
              <a:rPr sz="2400" b="0" i="1" spc="-5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that</a:t>
            </a:r>
            <a:r>
              <a:rPr sz="2400" b="0" i="1" spc="-7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drive</a:t>
            </a:r>
            <a:r>
              <a:rPr sz="2400" b="0" i="1" spc="-5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literacy</a:t>
            </a:r>
            <a:r>
              <a:rPr sz="2400" b="0" i="1" spc="-5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spc="-10" dirty="0">
                <a:solidFill>
                  <a:srgbClr val="009246"/>
                </a:solidFill>
                <a:latin typeface="Arial"/>
                <a:cs typeface="Arial"/>
              </a:rPr>
              <a:t>outcomes.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44815" y="1851535"/>
            <a:ext cx="8288020" cy="4244975"/>
            <a:chOff x="1544815" y="1851535"/>
            <a:chExt cx="8288020" cy="42449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4815" y="2152072"/>
              <a:ext cx="4817003" cy="381032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2879" y="1851535"/>
              <a:ext cx="3299739" cy="424470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524635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17699551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574" y="584949"/>
            <a:ext cx="10972800" cy="5688330"/>
          </a:xfrm>
          <a:custGeom>
            <a:avLst/>
            <a:gdLst/>
            <a:ahLst/>
            <a:cxnLst/>
            <a:rect l="l" t="t" r="r" b="b"/>
            <a:pathLst>
              <a:path w="10972800" h="5688330">
                <a:moveTo>
                  <a:pt x="10972800" y="0"/>
                </a:moveTo>
                <a:lnTo>
                  <a:pt x="0" y="0"/>
                </a:lnTo>
                <a:lnTo>
                  <a:pt x="0" y="5688101"/>
                </a:lnTo>
                <a:lnTo>
                  <a:pt x="10972800" y="5688101"/>
                </a:lnTo>
                <a:lnTo>
                  <a:pt x="10972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4010" y="791503"/>
            <a:ext cx="8250555" cy="1069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145F82"/>
                </a:solidFill>
              </a:rPr>
              <a:t>Practical</a:t>
            </a:r>
            <a:r>
              <a:rPr sz="4400" spc="-80" dirty="0">
                <a:solidFill>
                  <a:srgbClr val="145F82"/>
                </a:solidFill>
              </a:rPr>
              <a:t> </a:t>
            </a:r>
            <a:r>
              <a:rPr sz="4400" dirty="0">
                <a:solidFill>
                  <a:srgbClr val="145F82"/>
                </a:solidFill>
              </a:rPr>
              <a:t>Implementation</a:t>
            </a:r>
            <a:r>
              <a:rPr sz="4400" spc="-70" dirty="0">
                <a:solidFill>
                  <a:srgbClr val="145F82"/>
                </a:solidFill>
              </a:rPr>
              <a:t> </a:t>
            </a:r>
            <a:r>
              <a:rPr sz="4400" spc="-30" dirty="0">
                <a:solidFill>
                  <a:srgbClr val="145F82"/>
                </a:solidFill>
              </a:rPr>
              <a:t>Tools</a:t>
            </a:r>
            <a:endParaRPr sz="4400"/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2400" b="0" i="1" spc="-30" dirty="0">
                <a:solidFill>
                  <a:srgbClr val="009246"/>
                </a:solidFill>
                <a:latin typeface="Arial"/>
                <a:cs typeface="Arial"/>
              </a:rPr>
              <a:t>Tools</a:t>
            </a:r>
            <a:r>
              <a:rPr sz="2400" b="0" i="1" spc="-6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to</a:t>
            </a:r>
            <a:r>
              <a:rPr sz="2400" b="0" i="1" spc="-7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help</a:t>
            </a:r>
            <a:r>
              <a:rPr sz="2400" b="0" i="1" spc="-4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leaders</a:t>
            </a:r>
            <a:r>
              <a:rPr sz="2400" b="0" i="1" spc="-5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turn</a:t>
            </a:r>
            <a:r>
              <a:rPr sz="2400" b="0" i="1" spc="-7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ideas</a:t>
            </a:r>
            <a:r>
              <a:rPr sz="2400" b="0" i="1" spc="-4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into</a:t>
            </a:r>
            <a:r>
              <a:rPr sz="2400" b="0" i="1" spc="-6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spc="-10" dirty="0">
                <a:solidFill>
                  <a:srgbClr val="009246"/>
                </a:solidFill>
                <a:latin typeface="Arial"/>
                <a:cs typeface="Arial"/>
              </a:rPr>
              <a:t>action.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36802" y="2113912"/>
            <a:ext cx="10165715" cy="3970654"/>
            <a:chOff x="1236802" y="2113912"/>
            <a:chExt cx="10165715" cy="397065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6802" y="2113915"/>
              <a:ext cx="4252315" cy="397036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26099" y="2113912"/>
              <a:ext cx="5775959" cy="385063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524635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17235421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09574" y="584949"/>
            <a:ext cx="10972800" cy="5688330"/>
          </a:xfrm>
          <a:custGeom>
            <a:avLst/>
            <a:gdLst/>
            <a:ahLst/>
            <a:cxnLst/>
            <a:rect l="l" t="t" r="r" b="b"/>
            <a:pathLst>
              <a:path w="10972800" h="5688330">
                <a:moveTo>
                  <a:pt x="10972800" y="0"/>
                </a:moveTo>
                <a:lnTo>
                  <a:pt x="0" y="0"/>
                </a:lnTo>
                <a:lnTo>
                  <a:pt x="0" y="5688101"/>
                </a:lnTo>
                <a:lnTo>
                  <a:pt x="10972800" y="5688101"/>
                </a:lnTo>
                <a:lnTo>
                  <a:pt x="10972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25617" rIns="0" bIns="0" rtlCol="0">
            <a:spAutoFit/>
          </a:bodyPr>
          <a:lstStyle/>
          <a:p>
            <a:pPr marL="327025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145F82"/>
                </a:solidFill>
              </a:rPr>
              <a:t>More</a:t>
            </a:r>
            <a:r>
              <a:rPr sz="4400" spc="-40" dirty="0">
                <a:solidFill>
                  <a:srgbClr val="145F82"/>
                </a:solidFill>
              </a:rPr>
              <a:t> </a:t>
            </a:r>
            <a:r>
              <a:rPr sz="4400" dirty="0">
                <a:solidFill>
                  <a:srgbClr val="145F82"/>
                </a:solidFill>
              </a:rPr>
              <a:t>Than</a:t>
            </a:r>
            <a:r>
              <a:rPr sz="4400" spc="-25" dirty="0">
                <a:solidFill>
                  <a:srgbClr val="145F82"/>
                </a:solidFill>
              </a:rPr>
              <a:t> </a:t>
            </a:r>
            <a:r>
              <a:rPr sz="4400" dirty="0">
                <a:solidFill>
                  <a:srgbClr val="145F82"/>
                </a:solidFill>
              </a:rPr>
              <a:t>a</a:t>
            </a:r>
            <a:r>
              <a:rPr sz="4400" spc="-10" dirty="0">
                <a:solidFill>
                  <a:srgbClr val="145F82"/>
                </a:solidFill>
              </a:rPr>
              <a:t> Resource</a:t>
            </a:r>
            <a:endParaRPr sz="4400"/>
          </a:p>
          <a:p>
            <a:pPr marL="327025">
              <a:lnSpc>
                <a:spcPct val="100000"/>
              </a:lnSpc>
              <a:spcBef>
                <a:spcPts val="55"/>
              </a:spcBef>
            </a:pP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An</a:t>
            </a:r>
            <a:r>
              <a:rPr sz="2400" b="0" i="1" spc="-8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anchor</a:t>
            </a:r>
            <a:r>
              <a:rPr sz="2400" b="0" i="1" spc="-6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for</a:t>
            </a:r>
            <a:r>
              <a:rPr sz="2400" b="0" i="1" spc="-9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statewide</a:t>
            </a:r>
            <a:r>
              <a:rPr sz="2400" b="0" i="1" spc="-75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professional</a:t>
            </a:r>
            <a:r>
              <a:rPr sz="2400" b="0" i="1" spc="-5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learning</a:t>
            </a:r>
            <a:r>
              <a:rPr sz="2400" b="0" i="1" spc="-6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and</a:t>
            </a:r>
            <a:r>
              <a:rPr sz="2400" b="0" i="1" spc="-7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dirty="0">
                <a:solidFill>
                  <a:srgbClr val="009246"/>
                </a:solidFill>
                <a:latin typeface="Arial"/>
                <a:cs typeface="Arial"/>
              </a:rPr>
              <a:t>leadership</a:t>
            </a:r>
            <a:r>
              <a:rPr sz="2400" b="0" i="1" spc="-50" dirty="0">
                <a:solidFill>
                  <a:srgbClr val="009246"/>
                </a:solidFill>
                <a:latin typeface="Arial"/>
                <a:cs typeface="Arial"/>
              </a:rPr>
              <a:t> </a:t>
            </a:r>
            <a:r>
              <a:rPr sz="2400" b="0" i="1" spc="-10" dirty="0">
                <a:solidFill>
                  <a:srgbClr val="009246"/>
                </a:solidFill>
                <a:latin typeface="Arial"/>
                <a:cs typeface="Arial"/>
              </a:rPr>
              <a:t>development.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2167" y="1776679"/>
            <a:ext cx="5364734" cy="437006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0133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We</a:t>
            </a:r>
            <a:r>
              <a:rPr sz="2400" b="1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2400" b="1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use</a:t>
            </a:r>
            <a:r>
              <a:rPr sz="2400" b="1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it</a:t>
            </a:r>
            <a:r>
              <a:rPr sz="2400" b="1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000000"/>
                </a:solidFill>
                <a:latin typeface="Arial"/>
                <a:cs typeface="Arial"/>
              </a:rPr>
              <a:t>to:</a:t>
            </a:r>
            <a:endParaRPr sz="2400">
              <a:latin typeface="Arial"/>
              <a:cs typeface="Arial"/>
            </a:endParaRPr>
          </a:p>
          <a:p>
            <a:pPr marL="5835015" indent="-233679">
              <a:lnSpc>
                <a:spcPct val="100000"/>
              </a:lnSpc>
              <a:spcBef>
                <a:spcPts val="1955"/>
              </a:spcBef>
              <a:buFont typeface="Segoe UI Symbol"/>
              <a:buChar char="✓"/>
              <a:tabLst>
                <a:tab pos="5835015" algn="l"/>
              </a:tabLst>
            </a:pP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Build</a:t>
            </a:r>
            <a:r>
              <a:rPr sz="18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8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common</a:t>
            </a:r>
            <a:r>
              <a:rPr sz="18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language</a:t>
            </a:r>
            <a:r>
              <a:rPr sz="18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across</a:t>
            </a:r>
            <a:r>
              <a:rPr sz="18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Arial"/>
                <a:cs typeface="Arial"/>
              </a:rPr>
              <a:t>Georgia</a:t>
            </a:r>
            <a:endParaRPr sz="1800">
              <a:latin typeface="Arial"/>
              <a:cs typeface="Arial"/>
            </a:endParaRPr>
          </a:p>
          <a:p>
            <a:pPr marL="5835015" indent="-233679">
              <a:lnSpc>
                <a:spcPct val="100000"/>
              </a:lnSpc>
              <a:spcBef>
                <a:spcPts val="1080"/>
              </a:spcBef>
              <a:buFont typeface="Segoe UI Symbol"/>
              <a:buChar char="✓"/>
              <a:tabLst>
                <a:tab pos="5835015" algn="l"/>
              </a:tabLst>
            </a:pP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Develop</a:t>
            </a:r>
            <a:r>
              <a:rPr sz="18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leaders</a:t>
            </a:r>
            <a:r>
              <a:rPr sz="18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18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teachers</a:t>
            </a:r>
            <a:r>
              <a:rPr sz="18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Arial"/>
                <a:cs typeface="Arial"/>
              </a:rPr>
              <a:t>together</a:t>
            </a:r>
            <a:endParaRPr sz="1800">
              <a:latin typeface="Arial"/>
              <a:cs typeface="Arial"/>
            </a:endParaRPr>
          </a:p>
          <a:p>
            <a:pPr marL="5835015" indent="-233679">
              <a:lnSpc>
                <a:spcPct val="100000"/>
              </a:lnSpc>
              <a:spcBef>
                <a:spcPts val="1080"/>
              </a:spcBef>
              <a:buFont typeface="Segoe UI Symbol"/>
              <a:buChar char="✓"/>
              <a:tabLst>
                <a:tab pos="5835015" algn="l"/>
              </a:tabLst>
            </a:pP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Connect</a:t>
            </a:r>
            <a:r>
              <a:rPr sz="18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professional</a:t>
            </a:r>
            <a:r>
              <a:rPr sz="18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learning</a:t>
            </a:r>
            <a:r>
              <a:rPr sz="18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across</a:t>
            </a:r>
            <a:r>
              <a:rPr sz="18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Arial"/>
                <a:cs typeface="Arial"/>
              </a:rPr>
              <a:t>divisions</a:t>
            </a:r>
            <a:endParaRPr sz="1800">
              <a:latin typeface="Arial"/>
              <a:cs typeface="Arial"/>
            </a:endParaRPr>
          </a:p>
          <a:p>
            <a:pPr marL="5835015" indent="-233679">
              <a:lnSpc>
                <a:spcPct val="100000"/>
              </a:lnSpc>
              <a:spcBef>
                <a:spcPts val="1080"/>
              </a:spcBef>
              <a:buFont typeface="Segoe UI Symbol"/>
              <a:buChar char="✓"/>
              <a:tabLst>
                <a:tab pos="5835015" algn="l"/>
              </a:tabLst>
            </a:pP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Support</a:t>
            </a:r>
            <a:r>
              <a:rPr sz="18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coherent</a:t>
            </a:r>
            <a:r>
              <a:rPr sz="18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00"/>
                </a:solidFill>
                <a:latin typeface="Arial"/>
                <a:cs typeface="Arial"/>
              </a:rPr>
              <a:t>implementation</a:t>
            </a:r>
            <a:r>
              <a:rPr sz="18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00"/>
                </a:solidFill>
                <a:latin typeface="Arial"/>
                <a:cs typeface="Arial"/>
              </a:rPr>
              <a:t>statewide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524635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33404152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3578" y="107873"/>
            <a:ext cx="11925300" cy="6641465"/>
            <a:chOff x="133578" y="107873"/>
            <a:chExt cx="11925300" cy="66414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8253" y="6190035"/>
              <a:ext cx="1042731" cy="5546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777" y="385259"/>
              <a:ext cx="10962440" cy="577778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4536310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3578" y="107873"/>
            <a:ext cx="11925300" cy="6641465"/>
            <a:chOff x="133578" y="107873"/>
            <a:chExt cx="11925300" cy="66414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8253" y="6190035"/>
              <a:ext cx="1042731" cy="55464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03410" y="5655017"/>
              <a:ext cx="1433830" cy="480059"/>
            </a:xfrm>
            <a:custGeom>
              <a:avLst/>
              <a:gdLst/>
              <a:ahLst/>
              <a:cxnLst/>
              <a:rect l="l" t="t" r="r" b="b"/>
              <a:pathLst>
                <a:path w="1433829" h="480060">
                  <a:moveTo>
                    <a:pt x="0" y="0"/>
                  </a:moveTo>
                  <a:lnTo>
                    <a:pt x="1433207" y="0"/>
                  </a:lnTo>
                  <a:lnTo>
                    <a:pt x="1433207" y="479894"/>
                  </a:lnTo>
                  <a:lnTo>
                    <a:pt x="0" y="479894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" name="object 5" descr="A close-up of a web page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062" y="376176"/>
              <a:ext cx="10166883" cy="586450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33863782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9933" y="6418830"/>
            <a:ext cx="20891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14</a:t>
            </a:r>
            <a:endParaRPr kumimoji="0" sz="1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057" y="6428302"/>
            <a:ext cx="827913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Richard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Woods,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Georgia’s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School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1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Superintendent</a:t>
            </a:r>
            <a:r>
              <a:rPr kumimoji="0" sz="1150" b="1" i="1" u="none" strike="noStrike" kern="0" cap="none" spc="-4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150" b="1" i="0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150" b="1" i="0" u="none" strike="noStrike" kern="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150" b="1" i="0" u="none" strike="noStrike" kern="0" cap="none" spc="-4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Preparing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ALL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Students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for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Life</a:t>
            </a:r>
            <a:endParaRPr kumimoji="0" sz="1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869314" y="377825"/>
            <a:ext cx="5176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257D8D"/>
                </a:solidFill>
              </a:rPr>
              <a:t>LEADING</a:t>
            </a:r>
            <a:r>
              <a:rPr sz="2400" spc="-170" dirty="0">
                <a:solidFill>
                  <a:srgbClr val="257D8D"/>
                </a:solidFill>
              </a:rPr>
              <a:t> </a:t>
            </a:r>
            <a:r>
              <a:rPr sz="2400" dirty="0">
                <a:solidFill>
                  <a:srgbClr val="257D8D"/>
                </a:solidFill>
              </a:rPr>
              <a:t>ADOLESCENT</a:t>
            </a:r>
            <a:r>
              <a:rPr sz="2400" spc="-145" dirty="0">
                <a:solidFill>
                  <a:srgbClr val="257D8D"/>
                </a:solidFill>
              </a:rPr>
              <a:t> </a:t>
            </a:r>
            <a:r>
              <a:rPr sz="2400" spc="-10" dirty="0">
                <a:solidFill>
                  <a:srgbClr val="257D8D"/>
                </a:solidFill>
              </a:rPr>
              <a:t>LITERACY</a:t>
            </a:r>
            <a:endParaRPr sz="2400"/>
          </a:p>
        </p:txBody>
      </p:sp>
      <p:sp>
        <p:nvSpPr>
          <p:cNvPr id="5" name="object 5"/>
          <p:cNvSpPr txBox="1"/>
          <p:nvPr/>
        </p:nvSpPr>
        <p:spPr>
          <a:xfrm>
            <a:off x="5769997" y="4128116"/>
            <a:ext cx="3033395" cy="75311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50" b="1" i="0" u="none" strike="noStrike" kern="0" cap="none" spc="0" normalizeH="0" baseline="0" noProof="0" dirty="0">
                <a:ln>
                  <a:noFill/>
                </a:ln>
                <a:solidFill>
                  <a:srgbClr val="257D8D"/>
                </a:solidFill>
                <a:effectLst/>
                <a:uLnTx/>
                <a:uFillTx/>
                <a:latin typeface="Arial"/>
                <a:cs typeface="Arial"/>
              </a:rPr>
              <a:t>FROM</a:t>
            </a:r>
            <a:r>
              <a:rPr kumimoji="0" sz="1650" b="1" i="0" u="none" strike="noStrike" kern="0" cap="none" spc="-15" normalizeH="0" baseline="0" noProof="0" dirty="0">
                <a:ln>
                  <a:noFill/>
                </a:ln>
                <a:solidFill>
                  <a:srgbClr val="257D8D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50" b="1" i="0" u="none" strike="noStrike" kern="0" cap="none" spc="0" normalizeH="0" baseline="0" noProof="0" dirty="0">
                <a:ln>
                  <a:noFill/>
                </a:ln>
                <a:solidFill>
                  <a:srgbClr val="257D8D"/>
                </a:solidFill>
                <a:effectLst/>
                <a:uLnTx/>
                <a:uFillTx/>
                <a:latin typeface="Arial"/>
                <a:cs typeface="Arial"/>
              </a:rPr>
              <a:t>THE</a:t>
            </a:r>
            <a:r>
              <a:rPr kumimoji="0" sz="1650" b="1" i="0" u="none" strike="noStrike" kern="0" cap="none" spc="-25" normalizeH="0" baseline="0" noProof="0" dirty="0">
                <a:ln>
                  <a:noFill/>
                </a:ln>
                <a:solidFill>
                  <a:srgbClr val="257D8D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650" b="1" i="0" u="none" strike="noStrike" kern="0" cap="none" spc="-20" normalizeH="0" baseline="0" noProof="0" dirty="0">
                <a:ln>
                  <a:noFill/>
                </a:ln>
                <a:solidFill>
                  <a:srgbClr val="257D8D"/>
                </a:solidFill>
                <a:effectLst/>
                <a:uLnTx/>
                <a:uFillTx/>
                <a:latin typeface="Arial"/>
                <a:cs typeface="Arial"/>
              </a:rPr>
              <a:t>FIELD</a:t>
            </a:r>
            <a:endParaRPr kumimoji="0" sz="16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4604" marR="0" lvl="0" indent="0" defTabSz="91440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i="0" u="none" strike="noStrike" kern="0" cap="none" spc="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Marietta</a:t>
            </a:r>
            <a:r>
              <a:rPr kumimoji="0" sz="2300" b="1" i="0" u="none" strike="noStrike" kern="0" cap="none" spc="3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300" b="1" i="0" u="none" strike="noStrike" kern="0" cap="none" spc="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City</a:t>
            </a:r>
            <a:r>
              <a:rPr kumimoji="0" sz="2300" b="1" i="0" u="none" strike="noStrike" kern="0" cap="none" spc="55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2300" b="1" i="0" u="none" strike="noStrike" kern="0" cap="none" spc="-1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Schools</a:t>
            </a:r>
            <a:endParaRPr kumimoji="0" sz="2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52238" y="5609433"/>
            <a:ext cx="1470025" cy="265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rgbClr val="257D8D"/>
                </a:solidFill>
                <a:effectLst/>
                <a:uLnTx/>
                <a:uFillTx/>
                <a:latin typeface="Arial"/>
                <a:cs typeface="Arial"/>
              </a:rPr>
              <a:t>Scan</a:t>
            </a:r>
            <a:r>
              <a:rPr kumimoji="0" sz="1550" b="1" i="0" u="none" strike="noStrike" kern="0" cap="none" spc="35" normalizeH="0" baseline="0" noProof="0" dirty="0">
                <a:ln>
                  <a:noFill/>
                </a:ln>
                <a:solidFill>
                  <a:srgbClr val="257D8D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550" b="1" i="0" u="none" strike="noStrike" kern="0" cap="none" spc="0" normalizeH="0" baseline="0" noProof="0" dirty="0">
                <a:ln>
                  <a:noFill/>
                </a:ln>
                <a:solidFill>
                  <a:srgbClr val="257D8D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1550" b="1" i="0" u="none" strike="noStrike" kern="0" cap="none" spc="25" normalizeH="0" baseline="0" noProof="0" dirty="0">
                <a:ln>
                  <a:noFill/>
                </a:ln>
                <a:solidFill>
                  <a:srgbClr val="257D8D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550" b="1" i="0" u="none" strike="noStrike" kern="0" cap="none" spc="-10" normalizeH="0" baseline="0" noProof="0" dirty="0">
                <a:ln>
                  <a:noFill/>
                </a:ln>
                <a:solidFill>
                  <a:srgbClr val="257D8D"/>
                </a:solidFill>
                <a:effectLst/>
                <a:uLnTx/>
                <a:uFillTx/>
                <a:latin typeface="Arial"/>
                <a:cs typeface="Arial"/>
              </a:rPr>
              <a:t>access</a:t>
            </a:r>
            <a:endParaRPr kumimoji="0" sz="15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9282" y="5988218"/>
            <a:ext cx="5668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sng" strike="noStrike" kern="0" cap="none" spc="-10" normalizeH="0" baseline="0" noProof="0" dirty="0">
                <a:ln>
                  <a:noFill/>
                </a:ln>
                <a:solidFill>
                  <a:srgbClr val="0562C1"/>
                </a:solidFill>
                <a:effectLst/>
                <a:uLnTx/>
                <a:uFill>
                  <a:solidFill>
                    <a:srgbClr val="0562C1"/>
                  </a:solidFill>
                </a:uFill>
                <a:latin typeface="Arial"/>
                <a:cs typeface="Arial"/>
                <a:hlinkClick r:id="rId2"/>
              </a:rPr>
              <a:t>https://www.gpb.org/education/classroom-conversations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58593" y="3435947"/>
            <a:ext cx="2056454" cy="208267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376817" y="276961"/>
            <a:ext cx="9562465" cy="5680075"/>
            <a:chOff x="2376817" y="276961"/>
            <a:chExt cx="9562465" cy="5680075"/>
          </a:xfrm>
        </p:grpSpPr>
        <p:pic>
          <p:nvPicPr>
            <p:cNvPr id="10" name="object 10" descr="Marietta City Schools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76817" y="2838589"/>
              <a:ext cx="3126762" cy="3117900"/>
            </a:xfrm>
            <a:prstGeom prst="rect">
              <a:avLst/>
            </a:prstGeom>
          </p:spPr>
        </p:pic>
        <p:pic>
          <p:nvPicPr>
            <p:cNvPr id="11" name="object 11" descr="ClassroomConversations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08613" y="276961"/>
              <a:ext cx="3730186" cy="286828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851593" y="1097231"/>
            <a:ext cx="7190740" cy="14522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ts val="5590"/>
              </a:lnSpc>
              <a:spcBef>
                <a:spcPts val="25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700" b="1" i="0" u="none" strike="noStrike" kern="0" cap="none" spc="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Ep.</a:t>
            </a:r>
            <a:r>
              <a:rPr kumimoji="0" sz="4700" b="1" i="0" u="none" strike="noStrike" kern="0" cap="none" spc="-25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700" b="1" i="0" u="none" strike="noStrike" kern="0" cap="none" spc="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901:</a:t>
            </a:r>
            <a:r>
              <a:rPr kumimoji="0" sz="4700" b="1" i="0" u="none" strike="noStrike" kern="0" cap="none" spc="-55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700" b="1" i="0" u="none" strike="noStrike" kern="0" cap="none" spc="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Basic</a:t>
            </a:r>
            <a:r>
              <a:rPr kumimoji="0" sz="4700" b="1" i="0" u="none" strike="noStrike" kern="0" cap="none" spc="-3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700" b="1" i="0" u="none" strike="noStrike" kern="0" cap="none" spc="-1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Literacy </a:t>
            </a:r>
            <a:r>
              <a:rPr kumimoji="0" sz="4700" b="1" i="0" u="none" strike="noStrike" kern="0" cap="none" spc="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Ep.</a:t>
            </a:r>
            <a:r>
              <a:rPr kumimoji="0" sz="4700" b="1" i="0" u="none" strike="noStrike" kern="0" cap="none" spc="-6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700" b="1" i="0" u="none" strike="noStrike" kern="0" cap="none" spc="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902:</a:t>
            </a:r>
            <a:r>
              <a:rPr kumimoji="0" sz="4700" b="1" i="0" u="none" strike="noStrike" kern="0" cap="none" spc="-8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700" b="1" i="0" u="none" strike="noStrike" kern="0" cap="none" spc="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Content</a:t>
            </a:r>
            <a:r>
              <a:rPr kumimoji="0" sz="4700" b="1" i="0" u="none" strike="noStrike" kern="0" cap="none" spc="-6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4700" b="1" i="0" u="none" strike="noStrike" kern="0" cap="none" spc="-10" normalizeH="0" baseline="0" noProof="0" dirty="0">
                <a:ln>
                  <a:noFill/>
                </a:ln>
                <a:solidFill>
                  <a:srgbClr val="102B46"/>
                </a:solidFill>
                <a:effectLst/>
                <a:uLnTx/>
                <a:uFillTx/>
                <a:latin typeface="Arial"/>
                <a:cs typeface="Arial"/>
              </a:rPr>
              <a:t>Literacy</a:t>
            </a:r>
            <a:endParaRPr kumimoji="0" sz="4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78839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738" y="6501570"/>
            <a:ext cx="8656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Life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25944" y="233273"/>
            <a:ext cx="10915650" cy="6511925"/>
            <a:chOff x="825944" y="233273"/>
            <a:chExt cx="10915650" cy="65119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8253" y="6190035"/>
              <a:ext cx="1042731" cy="55464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5944" y="233273"/>
              <a:ext cx="10441101" cy="58173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0052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49558" y="1991080"/>
            <a:ext cx="2968625" cy="244983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 marR="5080">
              <a:lnSpc>
                <a:spcPts val="4640"/>
              </a:lnSpc>
              <a:spcBef>
                <a:spcPts val="680"/>
              </a:spcBef>
            </a:pPr>
            <a:r>
              <a:rPr sz="4300" spc="-10" dirty="0"/>
              <a:t>Adolescent Literacy Resource Repository</a:t>
            </a:r>
            <a:endParaRPr sz="4300"/>
          </a:p>
        </p:txBody>
      </p:sp>
      <p:grpSp>
        <p:nvGrpSpPr>
          <p:cNvPr id="3" name="object 3"/>
          <p:cNvGrpSpPr/>
          <p:nvPr/>
        </p:nvGrpSpPr>
        <p:grpSpPr>
          <a:xfrm>
            <a:off x="970826" y="0"/>
            <a:ext cx="10407650" cy="6329680"/>
            <a:chOff x="970826" y="0"/>
            <a:chExt cx="10407650" cy="63296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71656" y="0"/>
              <a:ext cx="6606527" cy="632915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6639" y="0"/>
              <a:ext cx="6019348" cy="5936996"/>
            </a:xfrm>
            <a:prstGeom prst="rect">
              <a:avLst/>
            </a:prstGeom>
          </p:spPr>
        </p:pic>
        <p:pic>
          <p:nvPicPr>
            <p:cNvPr id="6" name="object 6" descr="Georgia Department of Education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0826" y="828979"/>
              <a:ext cx="2998206" cy="116179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928087" y="1186964"/>
              <a:ext cx="1556385" cy="193675"/>
            </a:xfrm>
            <a:custGeom>
              <a:avLst/>
              <a:gdLst/>
              <a:ahLst/>
              <a:cxnLst/>
              <a:rect l="l" t="t" r="r" b="b"/>
              <a:pathLst>
                <a:path w="1556385" h="193675">
                  <a:moveTo>
                    <a:pt x="0" y="96621"/>
                  </a:moveTo>
                  <a:lnTo>
                    <a:pt x="34982" y="67888"/>
                  </a:lnTo>
                  <a:lnTo>
                    <a:pt x="93914" y="50564"/>
                  </a:lnTo>
                  <a:lnTo>
                    <a:pt x="132889" y="42598"/>
                  </a:lnTo>
                  <a:lnTo>
                    <a:pt x="177683" y="35160"/>
                  </a:lnTo>
                  <a:lnTo>
                    <a:pt x="227904" y="28298"/>
                  </a:lnTo>
                  <a:lnTo>
                    <a:pt x="283161" y="22062"/>
                  </a:lnTo>
                  <a:lnTo>
                    <a:pt x="343063" y="16500"/>
                  </a:lnTo>
                  <a:lnTo>
                    <a:pt x="407219" y="11661"/>
                  </a:lnTo>
                  <a:lnTo>
                    <a:pt x="475237" y="7592"/>
                  </a:lnTo>
                  <a:lnTo>
                    <a:pt x="546728" y="4343"/>
                  </a:lnTo>
                  <a:lnTo>
                    <a:pt x="621298" y="1962"/>
                  </a:lnTo>
                  <a:lnTo>
                    <a:pt x="698558" y="498"/>
                  </a:lnTo>
                  <a:lnTo>
                    <a:pt x="778116" y="0"/>
                  </a:lnTo>
                  <a:lnTo>
                    <a:pt x="857674" y="498"/>
                  </a:lnTo>
                  <a:lnTo>
                    <a:pt x="934934" y="1962"/>
                  </a:lnTo>
                  <a:lnTo>
                    <a:pt x="1009505" y="4343"/>
                  </a:lnTo>
                  <a:lnTo>
                    <a:pt x="1080996" y="7592"/>
                  </a:lnTo>
                  <a:lnTo>
                    <a:pt x="1149016" y="11661"/>
                  </a:lnTo>
                  <a:lnTo>
                    <a:pt x="1213172" y="16500"/>
                  </a:lnTo>
                  <a:lnTo>
                    <a:pt x="1273076" y="22062"/>
                  </a:lnTo>
                  <a:lnTo>
                    <a:pt x="1328334" y="28298"/>
                  </a:lnTo>
                  <a:lnTo>
                    <a:pt x="1378556" y="35160"/>
                  </a:lnTo>
                  <a:lnTo>
                    <a:pt x="1423351" y="42598"/>
                  </a:lnTo>
                  <a:lnTo>
                    <a:pt x="1462328" y="50564"/>
                  </a:lnTo>
                  <a:lnTo>
                    <a:pt x="1521261" y="67888"/>
                  </a:lnTo>
                  <a:lnTo>
                    <a:pt x="1556245" y="96621"/>
                  </a:lnTo>
                  <a:lnTo>
                    <a:pt x="1552227" y="106501"/>
                  </a:lnTo>
                  <a:lnTo>
                    <a:pt x="1495095" y="134232"/>
                  </a:lnTo>
                  <a:lnTo>
                    <a:pt x="1423351" y="150644"/>
                  </a:lnTo>
                  <a:lnTo>
                    <a:pt x="1378556" y="158083"/>
                  </a:lnTo>
                  <a:lnTo>
                    <a:pt x="1328334" y="164944"/>
                  </a:lnTo>
                  <a:lnTo>
                    <a:pt x="1273076" y="171180"/>
                  </a:lnTo>
                  <a:lnTo>
                    <a:pt x="1213172" y="176742"/>
                  </a:lnTo>
                  <a:lnTo>
                    <a:pt x="1149016" y="181582"/>
                  </a:lnTo>
                  <a:lnTo>
                    <a:pt x="1080996" y="185650"/>
                  </a:lnTo>
                  <a:lnTo>
                    <a:pt x="1009505" y="188899"/>
                  </a:lnTo>
                  <a:lnTo>
                    <a:pt x="934934" y="191280"/>
                  </a:lnTo>
                  <a:lnTo>
                    <a:pt x="857674" y="192744"/>
                  </a:lnTo>
                  <a:lnTo>
                    <a:pt x="778116" y="193243"/>
                  </a:lnTo>
                  <a:lnTo>
                    <a:pt x="698558" y="192744"/>
                  </a:lnTo>
                  <a:lnTo>
                    <a:pt x="621298" y="191280"/>
                  </a:lnTo>
                  <a:lnTo>
                    <a:pt x="546728" y="188899"/>
                  </a:lnTo>
                  <a:lnTo>
                    <a:pt x="475237" y="185650"/>
                  </a:lnTo>
                  <a:lnTo>
                    <a:pt x="407219" y="181582"/>
                  </a:lnTo>
                  <a:lnTo>
                    <a:pt x="343063" y="176742"/>
                  </a:lnTo>
                  <a:lnTo>
                    <a:pt x="283161" y="171180"/>
                  </a:lnTo>
                  <a:lnTo>
                    <a:pt x="227904" y="164944"/>
                  </a:lnTo>
                  <a:lnTo>
                    <a:pt x="177683" y="158083"/>
                  </a:lnTo>
                  <a:lnTo>
                    <a:pt x="132889" y="150644"/>
                  </a:lnTo>
                  <a:lnTo>
                    <a:pt x="93914" y="142678"/>
                  </a:lnTo>
                  <a:lnTo>
                    <a:pt x="34982" y="125354"/>
                  </a:lnTo>
                  <a:lnTo>
                    <a:pt x="0" y="96621"/>
                  </a:lnTo>
                  <a:close/>
                </a:path>
              </a:pathLst>
            </a:custGeom>
            <a:ln w="3810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400798" y="1110673"/>
              <a:ext cx="1556385" cy="193675"/>
            </a:xfrm>
            <a:custGeom>
              <a:avLst/>
              <a:gdLst/>
              <a:ahLst/>
              <a:cxnLst/>
              <a:rect l="l" t="t" r="r" b="b"/>
              <a:pathLst>
                <a:path w="1556384" h="193675">
                  <a:moveTo>
                    <a:pt x="0" y="96621"/>
                  </a:moveTo>
                  <a:lnTo>
                    <a:pt x="34982" y="67888"/>
                  </a:lnTo>
                  <a:lnTo>
                    <a:pt x="93914" y="50564"/>
                  </a:lnTo>
                  <a:lnTo>
                    <a:pt x="132889" y="42598"/>
                  </a:lnTo>
                  <a:lnTo>
                    <a:pt x="177683" y="35160"/>
                  </a:lnTo>
                  <a:lnTo>
                    <a:pt x="227904" y="28298"/>
                  </a:lnTo>
                  <a:lnTo>
                    <a:pt x="283161" y="22062"/>
                  </a:lnTo>
                  <a:lnTo>
                    <a:pt x="343063" y="16500"/>
                  </a:lnTo>
                  <a:lnTo>
                    <a:pt x="407219" y="11661"/>
                  </a:lnTo>
                  <a:lnTo>
                    <a:pt x="475237" y="7592"/>
                  </a:lnTo>
                  <a:lnTo>
                    <a:pt x="546728" y="4343"/>
                  </a:lnTo>
                  <a:lnTo>
                    <a:pt x="621298" y="1962"/>
                  </a:lnTo>
                  <a:lnTo>
                    <a:pt x="698558" y="498"/>
                  </a:lnTo>
                  <a:lnTo>
                    <a:pt x="778116" y="0"/>
                  </a:lnTo>
                  <a:lnTo>
                    <a:pt x="857674" y="498"/>
                  </a:lnTo>
                  <a:lnTo>
                    <a:pt x="934934" y="1962"/>
                  </a:lnTo>
                  <a:lnTo>
                    <a:pt x="1009505" y="4343"/>
                  </a:lnTo>
                  <a:lnTo>
                    <a:pt x="1080996" y="7592"/>
                  </a:lnTo>
                  <a:lnTo>
                    <a:pt x="1149016" y="11661"/>
                  </a:lnTo>
                  <a:lnTo>
                    <a:pt x="1213172" y="16500"/>
                  </a:lnTo>
                  <a:lnTo>
                    <a:pt x="1273076" y="22062"/>
                  </a:lnTo>
                  <a:lnTo>
                    <a:pt x="1328334" y="28298"/>
                  </a:lnTo>
                  <a:lnTo>
                    <a:pt x="1378556" y="35160"/>
                  </a:lnTo>
                  <a:lnTo>
                    <a:pt x="1423351" y="42598"/>
                  </a:lnTo>
                  <a:lnTo>
                    <a:pt x="1462328" y="50564"/>
                  </a:lnTo>
                  <a:lnTo>
                    <a:pt x="1521261" y="67888"/>
                  </a:lnTo>
                  <a:lnTo>
                    <a:pt x="1556245" y="96621"/>
                  </a:lnTo>
                  <a:lnTo>
                    <a:pt x="1552227" y="106501"/>
                  </a:lnTo>
                  <a:lnTo>
                    <a:pt x="1495095" y="134232"/>
                  </a:lnTo>
                  <a:lnTo>
                    <a:pt x="1423351" y="150644"/>
                  </a:lnTo>
                  <a:lnTo>
                    <a:pt x="1378556" y="158083"/>
                  </a:lnTo>
                  <a:lnTo>
                    <a:pt x="1328334" y="164944"/>
                  </a:lnTo>
                  <a:lnTo>
                    <a:pt x="1273076" y="171180"/>
                  </a:lnTo>
                  <a:lnTo>
                    <a:pt x="1213172" y="176742"/>
                  </a:lnTo>
                  <a:lnTo>
                    <a:pt x="1149016" y="181582"/>
                  </a:lnTo>
                  <a:lnTo>
                    <a:pt x="1080996" y="185650"/>
                  </a:lnTo>
                  <a:lnTo>
                    <a:pt x="1009505" y="188899"/>
                  </a:lnTo>
                  <a:lnTo>
                    <a:pt x="934934" y="191280"/>
                  </a:lnTo>
                  <a:lnTo>
                    <a:pt x="857674" y="192744"/>
                  </a:lnTo>
                  <a:lnTo>
                    <a:pt x="778116" y="193243"/>
                  </a:lnTo>
                  <a:lnTo>
                    <a:pt x="698558" y="192744"/>
                  </a:lnTo>
                  <a:lnTo>
                    <a:pt x="621298" y="191280"/>
                  </a:lnTo>
                  <a:lnTo>
                    <a:pt x="546728" y="188899"/>
                  </a:lnTo>
                  <a:lnTo>
                    <a:pt x="475237" y="185650"/>
                  </a:lnTo>
                  <a:lnTo>
                    <a:pt x="407219" y="181582"/>
                  </a:lnTo>
                  <a:lnTo>
                    <a:pt x="343063" y="176742"/>
                  </a:lnTo>
                  <a:lnTo>
                    <a:pt x="283161" y="171180"/>
                  </a:lnTo>
                  <a:lnTo>
                    <a:pt x="227904" y="164944"/>
                  </a:lnTo>
                  <a:lnTo>
                    <a:pt x="177683" y="158083"/>
                  </a:lnTo>
                  <a:lnTo>
                    <a:pt x="132889" y="150644"/>
                  </a:lnTo>
                  <a:lnTo>
                    <a:pt x="93914" y="142678"/>
                  </a:lnTo>
                  <a:lnTo>
                    <a:pt x="34982" y="125354"/>
                  </a:lnTo>
                  <a:lnTo>
                    <a:pt x="0" y="96621"/>
                  </a:lnTo>
                  <a:close/>
                </a:path>
              </a:pathLst>
            </a:custGeom>
            <a:ln w="3810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267450" y="3049468"/>
              <a:ext cx="2951480" cy="193675"/>
            </a:xfrm>
            <a:custGeom>
              <a:avLst/>
              <a:gdLst/>
              <a:ahLst/>
              <a:cxnLst/>
              <a:rect l="l" t="t" r="r" b="b"/>
              <a:pathLst>
                <a:path w="2951479" h="193675">
                  <a:moveTo>
                    <a:pt x="0" y="96621"/>
                  </a:moveTo>
                  <a:lnTo>
                    <a:pt x="34035" y="75893"/>
                  </a:lnTo>
                  <a:lnTo>
                    <a:pt x="75229" y="66080"/>
                  </a:lnTo>
                  <a:lnTo>
                    <a:pt x="131340" y="56714"/>
                  </a:lnTo>
                  <a:lnTo>
                    <a:pt x="201468" y="47853"/>
                  </a:lnTo>
                  <a:lnTo>
                    <a:pt x="241507" y="43631"/>
                  </a:lnTo>
                  <a:lnTo>
                    <a:pt x="284712" y="39556"/>
                  </a:lnTo>
                  <a:lnTo>
                    <a:pt x="330972" y="35638"/>
                  </a:lnTo>
                  <a:lnTo>
                    <a:pt x="380174" y="31883"/>
                  </a:lnTo>
                  <a:lnTo>
                    <a:pt x="432204" y="28298"/>
                  </a:lnTo>
                  <a:lnTo>
                    <a:pt x="486951" y="24892"/>
                  </a:lnTo>
                  <a:lnTo>
                    <a:pt x="544303" y="21670"/>
                  </a:lnTo>
                  <a:lnTo>
                    <a:pt x="604145" y="18641"/>
                  </a:lnTo>
                  <a:lnTo>
                    <a:pt x="666367" y="15812"/>
                  </a:lnTo>
                  <a:lnTo>
                    <a:pt x="730855" y="13191"/>
                  </a:lnTo>
                  <a:lnTo>
                    <a:pt x="797497" y="10784"/>
                  </a:lnTo>
                  <a:lnTo>
                    <a:pt x="866181" y="8599"/>
                  </a:lnTo>
                  <a:lnTo>
                    <a:pt x="936794" y="6644"/>
                  </a:lnTo>
                  <a:lnTo>
                    <a:pt x="1009222" y="4925"/>
                  </a:lnTo>
                  <a:lnTo>
                    <a:pt x="1083355" y="3451"/>
                  </a:lnTo>
                  <a:lnTo>
                    <a:pt x="1159079" y="2228"/>
                  </a:lnTo>
                  <a:lnTo>
                    <a:pt x="1236282" y="1264"/>
                  </a:lnTo>
                  <a:lnTo>
                    <a:pt x="1314851" y="566"/>
                  </a:lnTo>
                  <a:lnTo>
                    <a:pt x="1394674" y="142"/>
                  </a:lnTo>
                  <a:lnTo>
                    <a:pt x="1475638" y="0"/>
                  </a:lnTo>
                  <a:lnTo>
                    <a:pt x="1556603" y="142"/>
                  </a:lnTo>
                  <a:lnTo>
                    <a:pt x="1636427" y="566"/>
                  </a:lnTo>
                  <a:lnTo>
                    <a:pt x="1714997" y="1264"/>
                  </a:lnTo>
                  <a:lnTo>
                    <a:pt x="1792201" y="2228"/>
                  </a:lnTo>
                  <a:lnTo>
                    <a:pt x="1867926" y="3451"/>
                  </a:lnTo>
                  <a:lnTo>
                    <a:pt x="1942060" y="4925"/>
                  </a:lnTo>
                  <a:lnTo>
                    <a:pt x="2014489" y="6644"/>
                  </a:lnTo>
                  <a:lnTo>
                    <a:pt x="2085102" y="8599"/>
                  </a:lnTo>
                  <a:lnTo>
                    <a:pt x="2153787" y="10784"/>
                  </a:lnTo>
                  <a:lnTo>
                    <a:pt x="2220429" y="13191"/>
                  </a:lnTo>
                  <a:lnTo>
                    <a:pt x="2284918" y="15812"/>
                  </a:lnTo>
                  <a:lnTo>
                    <a:pt x="2347140" y="18641"/>
                  </a:lnTo>
                  <a:lnTo>
                    <a:pt x="2406984" y="21670"/>
                  </a:lnTo>
                  <a:lnTo>
                    <a:pt x="2464335" y="24892"/>
                  </a:lnTo>
                  <a:lnTo>
                    <a:pt x="2519083" y="28298"/>
                  </a:lnTo>
                  <a:lnTo>
                    <a:pt x="2571113" y="31883"/>
                  </a:lnTo>
                  <a:lnTo>
                    <a:pt x="2620315" y="35638"/>
                  </a:lnTo>
                  <a:lnTo>
                    <a:pt x="2666575" y="39556"/>
                  </a:lnTo>
                  <a:lnTo>
                    <a:pt x="2709781" y="43631"/>
                  </a:lnTo>
                  <a:lnTo>
                    <a:pt x="2749820" y="47853"/>
                  </a:lnTo>
                  <a:lnTo>
                    <a:pt x="2819949" y="56714"/>
                  </a:lnTo>
                  <a:lnTo>
                    <a:pt x="2876060" y="66080"/>
                  </a:lnTo>
                  <a:lnTo>
                    <a:pt x="2917254" y="75893"/>
                  </a:lnTo>
                  <a:lnTo>
                    <a:pt x="2951289" y="96621"/>
                  </a:lnTo>
                  <a:lnTo>
                    <a:pt x="2949106" y="101923"/>
                  </a:lnTo>
                  <a:lnTo>
                    <a:pt x="2898578" y="122308"/>
                  </a:lnTo>
                  <a:lnTo>
                    <a:pt x="2849813" y="131905"/>
                  </a:lnTo>
                  <a:lnTo>
                    <a:pt x="2786580" y="141026"/>
                  </a:lnTo>
                  <a:lnTo>
                    <a:pt x="2709781" y="149612"/>
                  </a:lnTo>
                  <a:lnTo>
                    <a:pt x="2666575" y="153686"/>
                  </a:lnTo>
                  <a:lnTo>
                    <a:pt x="2620315" y="157604"/>
                  </a:lnTo>
                  <a:lnTo>
                    <a:pt x="2571113" y="161359"/>
                  </a:lnTo>
                  <a:lnTo>
                    <a:pt x="2519083" y="164944"/>
                  </a:lnTo>
                  <a:lnTo>
                    <a:pt x="2464335" y="168351"/>
                  </a:lnTo>
                  <a:lnTo>
                    <a:pt x="2406984" y="171572"/>
                  </a:lnTo>
                  <a:lnTo>
                    <a:pt x="2347140" y="174601"/>
                  </a:lnTo>
                  <a:lnTo>
                    <a:pt x="2284918" y="177430"/>
                  </a:lnTo>
                  <a:lnTo>
                    <a:pt x="2220429" y="180052"/>
                  </a:lnTo>
                  <a:lnTo>
                    <a:pt x="2153787" y="182458"/>
                  </a:lnTo>
                  <a:lnTo>
                    <a:pt x="2085102" y="184643"/>
                  </a:lnTo>
                  <a:lnTo>
                    <a:pt x="2014489" y="186599"/>
                  </a:lnTo>
                  <a:lnTo>
                    <a:pt x="1942060" y="188317"/>
                  </a:lnTo>
                  <a:lnTo>
                    <a:pt x="1867926" y="189791"/>
                  </a:lnTo>
                  <a:lnTo>
                    <a:pt x="1792201" y="191014"/>
                  </a:lnTo>
                  <a:lnTo>
                    <a:pt x="1714997" y="191978"/>
                  </a:lnTo>
                  <a:lnTo>
                    <a:pt x="1636427" y="192676"/>
                  </a:lnTo>
                  <a:lnTo>
                    <a:pt x="1556603" y="193100"/>
                  </a:lnTo>
                  <a:lnTo>
                    <a:pt x="1475638" y="193243"/>
                  </a:lnTo>
                  <a:lnTo>
                    <a:pt x="1394674" y="193100"/>
                  </a:lnTo>
                  <a:lnTo>
                    <a:pt x="1314851" y="192676"/>
                  </a:lnTo>
                  <a:lnTo>
                    <a:pt x="1236282" y="191978"/>
                  </a:lnTo>
                  <a:lnTo>
                    <a:pt x="1159079" y="191014"/>
                  </a:lnTo>
                  <a:lnTo>
                    <a:pt x="1083355" y="189791"/>
                  </a:lnTo>
                  <a:lnTo>
                    <a:pt x="1009222" y="188317"/>
                  </a:lnTo>
                  <a:lnTo>
                    <a:pt x="936794" y="186599"/>
                  </a:lnTo>
                  <a:lnTo>
                    <a:pt x="866181" y="184643"/>
                  </a:lnTo>
                  <a:lnTo>
                    <a:pt x="797497" y="182458"/>
                  </a:lnTo>
                  <a:lnTo>
                    <a:pt x="730855" y="180052"/>
                  </a:lnTo>
                  <a:lnTo>
                    <a:pt x="666367" y="177430"/>
                  </a:lnTo>
                  <a:lnTo>
                    <a:pt x="604145" y="174601"/>
                  </a:lnTo>
                  <a:lnTo>
                    <a:pt x="544303" y="171572"/>
                  </a:lnTo>
                  <a:lnTo>
                    <a:pt x="486951" y="168351"/>
                  </a:lnTo>
                  <a:lnTo>
                    <a:pt x="432204" y="164944"/>
                  </a:lnTo>
                  <a:lnTo>
                    <a:pt x="380174" y="161359"/>
                  </a:lnTo>
                  <a:lnTo>
                    <a:pt x="330972" y="157604"/>
                  </a:lnTo>
                  <a:lnTo>
                    <a:pt x="284712" y="153686"/>
                  </a:lnTo>
                  <a:lnTo>
                    <a:pt x="241507" y="149612"/>
                  </a:lnTo>
                  <a:lnTo>
                    <a:pt x="201468" y="145389"/>
                  </a:lnTo>
                  <a:lnTo>
                    <a:pt x="131340" y="136528"/>
                  </a:lnTo>
                  <a:lnTo>
                    <a:pt x="75229" y="127162"/>
                  </a:lnTo>
                  <a:lnTo>
                    <a:pt x="34035" y="117350"/>
                  </a:lnTo>
                  <a:lnTo>
                    <a:pt x="0" y="96621"/>
                  </a:lnTo>
                  <a:close/>
                </a:path>
              </a:pathLst>
            </a:custGeom>
            <a:ln w="3810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350976" y="4718724"/>
              <a:ext cx="3105150" cy="193675"/>
            </a:xfrm>
            <a:custGeom>
              <a:avLst/>
              <a:gdLst/>
              <a:ahLst/>
              <a:cxnLst/>
              <a:rect l="l" t="t" r="r" b="b"/>
              <a:pathLst>
                <a:path w="3105150" h="193675">
                  <a:moveTo>
                    <a:pt x="0" y="96621"/>
                  </a:moveTo>
                  <a:lnTo>
                    <a:pt x="48879" y="72473"/>
                  </a:lnTo>
                  <a:lnTo>
                    <a:pt x="94209" y="63398"/>
                  </a:lnTo>
                  <a:lnTo>
                    <a:pt x="153100" y="54730"/>
                  </a:lnTo>
                  <a:lnTo>
                    <a:pt x="224770" y="46518"/>
                  </a:lnTo>
                  <a:lnTo>
                    <a:pt x="265154" y="42598"/>
                  </a:lnTo>
                  <a:lnTo>
                    <a:pt x="308440" y="38810"/>
                  </a:lnTo>
                  <a:lnTo>
                    <a:pt x="354531" y="35160"/>
                  </a:lnTo>
                  <a:lnTo>
                    <a:pt x="403330" y="31654"/>
                  </a:lnTo>
                  <a:lnTo>
                    <a:pt x="454737" y="28298"/>
                  </a:lnTo>
                  <a:lnTo>
                    <a:pt x="508657" y="25099"/>
                  </a:lnTo>
                  <a:lnTo>
                    <a:pt x="564992" y="22062"/>
                  </a:lnTo>
                  <a:lnTo>
                    <a:pt x="623643" y="19194"/>
                  </a:lnTo>
                  <a:lnTo>
                    <a:pt x="684514" y="16500"/>
                  </a:lnTo>
                  <a:lnTo>
                    <a:pt x="747507" y="13987"/>
                  </a:lnTo>
                  <a:lnTo>
                    <a:pt x="812524" y="11661"/>
                  </a:lnTo>
                  <a:lnTo>
                    <a:pt x="879468" y="9527"/>
                  </a:lnTo>
                  <a:lnTo>
                    <a:pt x="948241" y="7592"/>
                  </a:lnTo>
                  <a:lnTo>
                    <a:pt x="1018746" y="5862"/>
                  </a:lnTo>
                  <a:lnTo>
                    <a:pt x="1090885" y="4343"/>
                  </a:lnTo>
                  <a:lnTo>
                    <a:pt x="1164561" y="3041"/>
                  </a:lnTo>
                  <a:lnTo>
                    <a:pt x="1239676" y="1962"/>
                  </a:lnTo>
                  <a:lnTo>
                    <a:pt x="1316132" y="1113"/>
                  </a:lnTo>
                  <a:lnTo>
                    <a:pt x="1393832" y="498"/>
                  </a:lnTo>
                  <a:lnTo>
                    <a:pt x="1472679" y="125"/>
                  </a:lnTo>
                  <a:lnTo>
                    <a:pt x="1552575" y="0"/>
                  </a:lnTo>
                  <a:lnTo>
                    <a:pt x="1632470" y="125"/>
                  </a:lnTo>
                  <a:lnTo>
                    <a:pt x="1711317" y="498"/>
                  </a:lnTo>
                  <a:lnTo>
                    <a:pt x="1789017" y="1113"/>
                  </a:lnTo>
                  <a:lnTo>
                    <a:pt x="1865473" y="1962"/>
                  </a:lnTo>
                  <a:lnTo>
                    <a:pt x="1940588" y="3041"/>
                  </a:lnTo>
                  <a:lnTo>
                    <a:pt x="2014264" y="4343"/>
                  </a:lnTo>
                  <a:lnTo>
                    <a:pt x="2086403" y="5862"/>
                  </a:lnTo>
                  <a:lnTo>
                    <a:pt x="2156908" y="7592"/>
                  </a:lnTo>
                  <a:lnTo>
                    <a:pt x="2225681" y="9527"/>
                  </a:lnTo>
                  <a:lnTo>
                    <a:pt x="2292625" y="11661"/>
                  </a:lnTo>
                  <a:lnTo>
                    <a:pt x="2357642" y="13987"/>
                  </a:lnTo>
                  <a:lnTo>
                    <a:pt x="2420635" y="16500"/>
                  </a:lnTo>
                  <a:lnTo>
                    <a:pt x="2481506" y="19194"/>
                  </a:lnTo>
                  <a:lnTo>
                    <a:pt x="2540157" y="22062"/>
                  </a:lnTo>
                  <a:lnTo>
                    <a:pt x="2596492" y="25099"/>
                  </a:lnTo>
                  <a:lnTo>
                    <a:pt x="2650412" y="28298"/>
                  </a:lnTo>
                  <a:lnTo>
                    <a:pt x="2701819" y="31654"/>
                  </a:lnTo>
                  <a:lnTo>
                    <a:pt x="2750618" y="35160"/>
                  </a:lnTo>
                  <a:lnTo>
                    <a:pt x="2796709" y="38810"/>
                  </a:lnTo>
                  <a:lnTo>
                    <a:pt x="2839995" y="42598"/>
                  </a:lnTo>
                  <a:lnTo>
                    <a:pt x="2880379" y="46518"/>
                  </a:lnTo>
                  <a:lnTo>
                    <a:pt x="2952049" y="54730"/>
                  </a:lnTo>
                  <a:lnTo>
                    <a:pt x="3010940" y="63398"/>
                  </a:lnTo>
                  <a:lnTo>
                    <a:pt x="3056270" y="72473"/>
                  </a:lnTo>
                  <a:lnTo>
                    <a:pt x="3097134" y="86742"/>
                  </a:lnTo>
                  <a:lnTo>
                    <a:pt x="3105150" y="96621"/>
                  </a:lnTo>
                  <a:lnTo>
                    <a:pt x="3103129" y="101593"/>
                  </a:lnTo>
                  <a:lnTo>
                    <a:pt x="3056270" y="120769"/>
                  </a:lnTo>
                  <a:lnTo>
                    <a:pt x="3010940" y="129844"/>
                  </a:lnTo>
                  <a:lnTo>
                    <a:pt x="2952049" y="138512"/>
                  </a:lnTo>
                  <a:lnTo>
                    <a:pt x="2880379" y="146724"/>
                  </a:lnTo>
                  <a:lnTo>
                    <a:pt x="2839995" y="150644"/>
                  </a:lnTo>
                  <a:lnTo>
                    <a:pt x="2796709" y="154433"/>
                  </a:lnTo>
                  <a:lnTo>
                    <a:pt x="2750618" y="158083"/>
                  </a:lnTo>
                  <a:lnTo>
                    <a:pt x="2701819" y="161588"/>
                  </a:lnTo>
                  <a:lnTo>
                    <a:pt x="2650412" y="164944"/>
                  </a:lnTo>
                  <a:lnTo>
                    <a:pt x="2596492" y="168143"/>
                  </a:lnTo>
                  <a:lnTo>
                    <a:pt x="2540157" y="171180"/>
                  </a:lnTo>
                  <a:lnTo>
                    <a:pt x="2481506" y="174048"/>
                  </a:lnTo>
                  <a:lnTo>
                    <a:pt x="2420635" y="176742"/>
                  </a:lnTo>
                  <a:lnTo>
                    <a:pt x="2357642" y="179255"/>
                  </a:lnTo>
                  <a:lnTo>
                    <a:pt x="2292625" y="181582"/>
                  </a:lnTo>
                  <a:lnTo>
                    <a:pt x="2225681" y="183715"/>
                  </a:lnTo>
                  <a:lnTo>
                    <a:pt x="2156908" y="185650"/>
                  </a:lnTo>
                  <a:lnTo>
                    <a:pt x="2086403" y="187380"/>
                  </a:lnTo>
                  <a:lnTo>
                    <a:pt x="2014264" y="188899"/>
                  </a:lnTo>
                  <a:lnTo>
                    <a:pt x="1940588" y="190201"/>
                  </a:lnTo>
                  <a:lnTo>
                    <a:pt x="1865473" y="191280"/>
                  </a:lnTo>
                  <a:lnTo>
                    <a:pt x="1789017" y="192129"/>
                  </a:lnTo>
                  <a:lnTo>
                    <a:pt x="1711317" y="192744"/>
                  </a:lnTo>
                  <a:lnTo>
                    <a:pt x="1632470" y="193117"/>
                  </a:lnTo>
                  <a:lnTo>
                    <a:pt x="1552575" y="193243"/>
                  </a:lnTo>
                  <a:lnTo>
                    <a:pt x="1472679" y="193117"/>
                  </a:lnTo>
                  <a:lnTo>
                    <a:pt x="1393832" y="192744"/>
                  </a:lnTo>
                  <a:lnTo>
                    <a:pt x="1316132" y="192129"/>
                  </a:lnTo>
                  <a:lnTo>
                    <a:pt x="1239676" y="191280"/>
                  </a:lnTo>
                  <a:lnTo>
                    <a:pt x="1164561" y="190201"/>
                  </a:lnTo>
                  <a:lnTo>
                    <a:pt x="1090885" y="188899"/>
                  </a:lnTo>
                  <a:lnTo>
                    <a:pt x="1018746" y="187380"/>
                  </a:lnTo>
                  <a:lnTo>
                    <a:pt x="948241" y="185650"/>
                  </a:lnTo>
                  <a:lnTo>
                    <a:pt x="879468" y="183715"/>
                  </a:lnTo>
                  <a:lnTo>
                    <a:pt x="812524" y="181582"/>
                  </a:lnTo>
                  <a:lnTo>
                    <a:pt x="747507" y="179255"/>
                  </a:lnTo>
                  <a:lnTo>
                    <a:pt x="684514" y="176742"/>
                  </a:lnTo>
                  <a:lnTo>
                    <a:pt x="623643" y="174048"/>
                  </a:lnTo>
                  <a:lnTo>
                    <a:pt x="564992" y="171180"/>
                  </a:lnTo>
                  <a:lnTo>
                    <a:pt x="508657" y="168143"/>
                  </a:lnTo>
                  <a:lnTo>
                    <a:pt x="454737" y="164944"/>
                  </a:lnTo>
                  <a:lnTo>
                    <a:pt x="403330" y="161588"/>
                  </a:lnTo>
                  <a:lnTo>
                    <a:pt x="354531" y="158083"/>
                  </a:lnTo>
                  <a:lnTo>
                    <a:pt x="308440" y="154433"/>
                  </a:lnTo>
                  <a:lnTo>
                    <a:pt x="265154" y="150644"/>
                  </a:lnTo>
                  <a:lnTo>
                    <a:pt x="224770" y="146724"/>
                  </a:lnTo>
                  <a:lnTo>
                    <a:pt x="153100" y="138512"/>
                  </a:lnTo>
                  <a:lnTo>
                    <a:pt x="94209" y="129844"/>
                  </a:lnTo>
                  <a:lnTo>
                    <a:pt x="48879" y="120769"/>
                  </a:lnTo>
                  <a:lnTo>
                    <a:pt x="8015" y="106501"/>
                  </a:lnTo>
                  <a:lnTo>
                    <a:pt x="0" y="96621"/>
                  </a:lnTo>
                  <a:close/>
                </a:path>
              </a:pathLst>
            </a:custGeom>
            <a:ln w="38099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484326" y="2118216"/>
              <a:ext cx="3469004" cy="193675"/>
            </a:xfrm>
            <a:custGeom>
              <a:avLst/>
              <a:gdLst/>
              <a:ahLst/>
              <a:cxnLst/>
              <a:rect l="l" t="t" r="r" b="b"/>
              <a:pathLst>
                <a:path w="3469004" h="193675">
                  <a:moveTo>
                    <a:pt x="0" y="96621"/>
                  </a:moveTo>
                  <a:lnTo>
                    <a:pt x="45803" y="74466"/>
                  </a:lnTo>
                  <a:lnTo>
                    <a:pt x="88414" y="66080"/>
                  </a:lnTo>
                  <a:lnTo>
                    <a:pt x="143906" y="58022"/>
                  </a:lnTo>
                  <a:lnTo>
                    <a:pt x="211612" y="50330"/>
                  </a:lnTo>
                  <a:lnTo>
                    <a:pt x="249838" y="46632"/>
                  </a:lnTo>
                  <a:lnTo>
                    <a:pt x="290866" y="43039"/>
                  </a:lnTo>
                  <a:lnTo>
                    <a:pt x="334616" y="39556"/>
                  </a:lnTo>
                  <a:lnTo>
                    <a:pt x="381002" y="36188"/>
                  </a:lnTo>
                  <a:lnTo>
                    <a:pt x="429943" y="32939"/>
                  </a:lnTo>
                  <a:lnTo>
                    <a:pt x="481354" y="29813"/>
                  </a:lnTo>
                  <a:lnTo>
                    <a:pt x="535152" y="26816"/>
                  </a:lnTo>
                  <a:lnTo>
                    <a:pt x="591255" y="23952"/>
                  </a:lnTo>
                  <a:lnTo>
                    <a:pt x="649578" y="21225"/>
                  </a:lnTo>
                  <a:lnTo>
                    <a:pt x="710038" y="18641"/>
                  </a:lnTo>
                  <a:lnTo>
                    <a:pt x="772553" y="16204"/>
                  </a:lnTo>
                  <a:lnTo>
                    <a:pt x="837039" y="13918"/>
                  </a:lnTo>
                  <a:lnTo>
                    <a:pt x="903412" y="11788"/>
                  </a:lnTo>
                  <a:lnTo>
                    <a:pt x="971590" y="9820"/>
                  </a:lnTo>
                  <a:lnTo>
                    <a:pt x="1041489" y="8017"/>
                  </a:lnTo>
                  <a:lnTo>
                    <a:pt x="1113026" y="6383"/>
                  </a:lnTo>
                  <a:lnTo>
                    <a:pt x="1186117" y="4925"/>
                  </a:lnTo>
                  <a:lnTo>
                    <a:pt x="1260679" y="3646"/>
                  </a:lnTo>
                  <a:lnTo>
                    <a:pt x="1336630" y="2551"/>
                  </a:lnTo>
                  <a:lnTo>
                    <a:pt x="1413885" y="1645"/>
                  </a:lnTo>
                  <a:lnTo>
                    <a:pt x="1492361" y="932"/>
                  </a:lnTo>
                  <a:lnTo>
                    <a:pt x="1571976" y="417"/>
                  </a:lnTo>
                  <a:lnTo>
                    <a:pt x="1652645" y="105"/>
                  </a:lnTo>
                  <a:lnTo>
                    <a:pt x="1734286" y="0"/>
                  </a:lnTo>
                  <a:lnTo>
                    <a:pt x="1815926" y="105"/>
                  </a:lnTo>
                  <a:lnTo>
                    <a:pt x="1896594" y="417"/>
                  </a:lnTo>
                  <a:lnTo>
                    <a:pt x="1976208" y="932"/>
                  </a:lnTo>
                  <a:lnTo>
                    <a:pt x="2054684" y="1645"/>
                  </a:lnTo>
                  <a:lnTo>
                    <a:pt x="2131938" y="2551"/>
                  </a:lnTo>
                  <a:lnTo>
                    <a:pt x="2207887" y="3646"/>
                  </a:lnTo>
                  <a:lnTo>
                    <a:pt x="2282449" y="4925"/>
                  </a:lnTo>
                  <a:lnTo>
                    <a:pt x="2355540" y="6383"/>
                  </a:lnTo>
                  <a:lnTo>
                    <a:pt x="2427076" y="8017"/>
                  </a:lnTo>
                  <a:lnTo>
                    <a:pt x="2496974" y="9820"/>
                  </a:lnTo>
                  <a:lnTo>
                    <a:pt x="2565151" y="11788"/>
                  </a:lnTo>
                  <a:lnTo>
                    <a:pt x="2631524" y="13918"/>
                  </a:lnTo>
                  <a:lnTo>
                    <a:pt x="2696009" y="16204"/>
                  </a:lnTo>
                  <a:lnTo>
                    <a:pt x="2758524" y="18641"/>
                  </a:lnTo>
                  <a:lnTo>
                    <a:pt x="2818984" y="21225"/>
                  </a:lnTo>
                  <a:lnTo>
                    <a:pt x="2877307" y="23952"/>
                  </a:lnTo>
                  <a:lnTo>
                    <a:pt x="2933409" y="26816"/>
                  </a:lnTo>
                  <a:lnTo>
                    <a:pt x="2987207" y="29813"/>
                  </a:lnTo>
                  <a:lnTo>
                    <a:pt x="3038618" y="32939"/>
                  </a:lnTo>
                  <a:lnTo>
                    <a:pt x="3087558" y="36188"/>
                  </a:lnTo>
                  <a:lnTo>
                    <a:pt x="3133944" y="39556"/>
                  </a:lnTo>
                  <a:lnTo>
                    <a:pt x="3177694" y="43039"/>
                  </a:lnTo>
                  <a:lnTo>
                    <a:pt x="3218722" y="46632"/>
                  </a:lnTo>
                  <a:lnTo>
                    <a:pt x="3256948" y="50330"/>
                  </a:lnTo>
                  <a:lnTo>
                    <a:pt x="3324653" y="58022"/>
                  </a:lnTo>
                  <a:lnTo>
                    <a:pt x="3380145" y="66080"/>
                  </a:lnTo>
                  <a:lnTo>
                    <a:pt x="3422756" y="74466"/>
                  </a:lnTo>
                  <a:lnTo>
                    <a:pt x="3461065" y="87578"/>
                  </a:lnTo>
                  <a:lnTo>
                    <a:pt x="3468560" y="96621"/>
                  </a:lnTo>
                  <a:lnTo>
                    <a:pt x="3466672" y="101170"/>
                  </a:lnTo>
                  <a:lnTo>
                    <a:pt x="3422756" y="118776"/>
                  </a:lnTo>
                  <a:lnTo>
                    <a:pt x="3380145" y="127162"/>
                  </a:lnTo>
                  <a:lnTo>
                    <a:pt x="3324653" y="135220"/>
                  </a:lnTo>
                  <a:lnTo>
                    <a:pt x="3256948" y="142912"/>
                  </a:lnTo>
                  <a:lnTo>
                    <a:pt x="3218722" y="146610"/>
                  </a:lnTo>
                  <a:lnTo>
                    <a:pt x="3177694" y="150203"/>
                  </a:lnTo>
                  <a:lnTo>
                    <a:pt x="3133944" y="153686"/>
                  </a:lnTo>
                  <a:lnTo>
                    <a:pt x="3087558" y="157054"/>
                  </a:lnTo>
                  <a:lnTo>
                    <a:pt x="3038618" y="160303"/>
                  </a:lnTo>
                  <a:lnTo>
                    <a:pt x="2987207" y="163429"/>
                  </a:lnTo>
                  <a:lnTo>
                    <a:pt x="2933409" y="166426"/>
                  </a:lnTo>
                  <a:lnTo>
                    <a:pt x="2877307" y="169290"/>
                  </a:lnTo>
                  <a:lnTo>
                    <a:pt x="2818984" y="172017"/>
                  </a:lnTo>
                  <a:lnTo>
                    <a:pt x="2758524" y="174601"/>
                  </a:lnTo>
                  <a:lnTo>
                    <a:pt x="2696009" y="177038"/>
                  </a:lnTo>
                  <a:lnTo>
                    <a:pt x="2631524" y="179324"/>
                  </a:lnTo>
                  <a:lnTo>
                    <a:pt x="2565151" y="181454"/>
                  </a:lnTo>
                  <a:lnTo>
                    <a:pt x="2496974" y="183422"/>
                  </a:lnTo>
                  <a:lnTo>
                    <a:pt x="2427076" y="185226"/>
                  </a:lnTo>
                  <a:lnTo>
                    <a:pt x="2355540" y="186859"/>
                  </a:lnTo>
                  <a:lnTo>
                    <a:pt x="2282449" y="188317"/>
                  </a:lnTo>
                  <a:lnTo>
                    <a:pt x="2207887" y="189596"/>
                  </a:lnTo>
                  <a:lnTo>
                    <a:pt x="2131938" y="190691"/>
                  </a:lnTo>
                  <a:lnTo>
                    <a:pt x="2054684" y="191597"/>
                  </a:lnTo>
                  <a:lnTo>
                    <a:pt x="1976208" y="192310"/>
                  </a:lnTo>
                  <a:lnTo>
                    <a:pt x="1896594" y="192825"/>
                  </a:lnTo>
                  <a:lnTo>
                    <a:pt x="1815926" y="193138"/>
                  </a:lnTo>
                  <a:lnTo>
                    <a:pt x="1734286" y="193243"/>
                  </a:lnTo>
                  <a:lnTo>
                    <a:pt x="1652645" y="193138"/>
                  </a:lnTo>
                  <a:lnTo>
                    <a:pt x="1571976" y="192825"/>
                  </a:lnTo>
                  <a:lnTo>
                    <a:pt x="1492361" y="192310"/>
                  </a:lnTo>
                  <a:lnTo>
                    <a:pt x="1413885" y="191597"/>
                  </a:lnTo>
                  <a:lnTo>
                    <a:pt x="1336630" y="190691"/>
                  </a:lnTo>
                  <a:lnTo>
                    <a:pt x="1260679" y="189596"/>
                  </a:lnTo>
                  <a:lnTo>
                    <a:pt x="1186117" y="188317"/>
                  </a:lnTo>
                  <a:lnTo>
                    <a:pt x="1113026" y="186859"/>
                  </a:lnTo>
                  <a:lnTo>
                    <a:pt x="1041489" y="185226"/>
                  </a:lnTo>
                  <a:lnTo>
                    <a:pt x="971590" y="183422"/>
                  </a:lnTo>
                  <a:lnTo>
                    <a:pt x="903412" y="181454"/>
                  </a:lnTo>
                  <a:lnTo>
                    <a:pt x="837039" y="179324"/>
                  </a:lnTo>
                  <a:lnTo>
                    <a:pt x="772553" y="177038"/>
                  </a:lnTo>
                  <a:lnTo>
                    <a:pt x="710038" y="174601"/>
                  </a:lnTo>
                  <a:lnTo>
                    <a:pt x="649578" y="172017"/>
                  </a:lnTo>
                  <a:lnTo>
                    <a:pt x="591255" y="169290"/>
                  </a:lnTo>
                  <a:lnTo>
                    <a:pt x="535152" y="166426"/>
                  </a:lnTo>
                  <a:lnTo>
                    <a:pt x="481354" y="163429"/>
                  </a:lnTo>
                  <a:lnTo>
                    <a:pt x="429943" y="160303"/>
                  </a:lnTo>
                  <a:lnTo>
                    <a:pt x="381002" y="157054"/>
                  </a:lnTo>
                  <a:lnTo>
                    <a:pt x="334616" y="153686"/>
                  </a:lnTo>
                  <a:lnTo>
                    <a:pt x="290866" y="150203"/>
                  </a:lnTo>
                  <a:lnTo>
                    <a:pt x="249838" y="146610"/>
                  </a:lnTo>
                  <a:lnTo>
                    <a:pt x="211612" y="142912"/>
                  </a:lnTo>
                  <a:lnTo>
                    <a:pt x="143906" y="135220"/>
                  </a:lnTo>
                  <a:lnTo>
                    <a:pt x="88414" y="127162"/>
                  </a:lnTo>
                  <a:lnTo>
                    <a:pt x="45803" y="118776"/>
                  </a:lnTo>
                  <a:lnTo>
                    <a:pt x="7495" y="105664"/>
                  </a:lnTo>
                  <a:lnTo>
                    <a:pt x="0" y="96621"/>
                  </a:lnTo>
                  <a:close/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64504" y="5963592"/>
            <a:ext cx="4920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sng" strike="noStrike" kern="0" cap="none" spc="-10" normalizeH="0" baseline="0" noProof="0" dirty="0">
                <a:ln>
                  <a:noFill/>
                </a:ln>
                <a:solidFill>
                  <a:srgbClr val="0562C1"/>
                </a:solidFill>
                <a:effectLst/>
                <a:uLnTx/>
                <a:uFill>
                  <a:solidFill>
                    <a:srgbClr val="0562C1"/>
                  </a:solidFill>
                </a:uFill>
                <a:latin typeface="Arial"/>
                <a:cs typeface="Arial"/>
                <a:hlinkClick r:id="rId5"/>
              </a:rPr>
              <a:t>https://inspire.gadoe.org/collection/C00029/9320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ts val="15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300" b="1" i="0" u="none" strike="noStrike" kern="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ts val="15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sz="1300" b="1" i="0" u="none" strike="noStrike" kern="0" cap="none" spc="-2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2465" marR="0" lvl="0" indent="0" defTabSz="914400" eaLnBrk="1" fontAlgn="auto" latinLnBrk="0" hangingPunct="1">
              <a:lnSpc>
                <a:spcPts val="13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Richard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Woods,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Georgia’s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School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1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Superintendent</a:t>
            </a:r>
            <a:r>
              <a:rPr kumimoji="0" sz="1150" b="1" i="1" u="none" strike="noStrike" kern="0" cap="none" spc="-4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150" b="1" i="0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150" b="1" i="0" u="none" strike="noStrike" kern="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150" b="1" i="0" u="none" strike="noStrike" kern="0" cap="none" spc="-4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Preparing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ALL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Students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for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Life</a:t>
            </a:r>
            <a:endParaRPr kumimoji="0" sz="1150" b="1" i="1" u="none" strike="noStrike" kern="0" cap="none" spc="0" normalizeH="0" baseline="0" noProof="0">
              <a:ln>
                <a:noFill/>
              </a:ln>
              <a:solidFill>
                <a:srgbClr val="005C8F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15680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16436" y="5993762"/>
            <a:ext cx="1266259" cy="64936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1744960" cy="6858000"/>
            <a:chOff x="0" y="0"/>
            <a:chExt cx="1174496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63836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67638" y="6313576"/>
              <a:ext cx="3894454" cy="45720"/>
            </a:xfrm>
            <a:custGeom>
              <a:avLst/>
              <a:gdLst/>
              <a:ahLst/>
              <a:cxnLst/>
              <a:rect l="l" t="t" r="r" b="b"/>
              <a:pathLst>
                <a:path w="3894454" h="45720">
                  <a:moveTo>
                    <a:pt x="3894086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3894086" y="45719"/>
                  </a:lnTo>
                  <a:lnTo>
                    <a:pt x="3894086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561725" y="6313576"/>
              <a:ext cx="2224405" cy="45720"/>
            </a:xfrm>
            <a:custGeom>
              <a:avLst/>
              <a:gdLst/>
              <a:ahLst/>
              <a:cxnLst/>
              <a:rect l="l" t="t" r="r" b="b"/>
              <a:pathLst>
                <a:path w="2224404" h="45720">
                  <a:moveTo>
                    <a:pt x="2224011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2224011" y="45719"/>
                  </a:lnTo>
                  <a:lnTo>
                    <a:pt x="2224011" y="0"/>
                  </a:lnTo>
                  <a:close/>
                </a:path>
              </a:pathLst>
            </a:custGeom>
            <a:solidFill>
              <a:srgbClr val="007D6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785749" y="6313576"/>
              <a:ext cx="1418590" cy="45720"/>
            </a:xfrm>
            <a:custGeom>
              <a:avLst/>
              <a:gdLst/>
              <a:ahLst/>
              <a:cxnLst/>
              <a:rect l="l" t="t" r="r" b="b"/>
              <a:pathLst>
                <a:path w="1418590" h="45720">
                  <a:moveTo>
                    <a:pt x="1418031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1418031" y="45719"/>
                  </a:lnTo>
                  <a:lnTo>
                    <a:pt x="1418031" y="0"/>
                  </a:lnTo>
                  <a:close/>
                </a:path>
              </a:pathLst>
            </a:custGeom>
            <a:solidFill>
              <a:srgbClr val="00A9A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203780" y="6313576"/>
              <a:ext cx="982344" cy="45720"/>
            </a:xfrm>
            <a:custGeom>
              <a:avLst/>
              <a:gdLst/>
              <a:ahLst/>
              <a:cxnLst/>
              <a:rect l="l" t="t" r="r" b="b"/>
              <a:pathLst>
                <a:path w="982345" h="45720">
                  <a:moveTo>
                    <a:pt x="982256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982256" y="45719"/>
                  </a:lnTo>
                  <a:lnTo>
                    <a:pt x="982256" y="0"/>
                  </a:lnTo>
                  <a:close/>
                </a:path>
              </a:pathLst>
            </a:custGeom>
            <a:solidFill>
              <a:srgbClr val="1185C9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9" name="object 9" descr="þÿ">
              <a:hlinkClick r:id="rId4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4516" y="1488646"/>
              <a:ext cx="3656017" cy="4697994"/>
            </a:xfrm>
            <a:prstGeom prst="rect">
              <a:avLst/>
            </a:prstGeom>
          </p:spPr>
        </p:pic>
        <p:sp>
          <p:nvSpPr>
            <p:cNvPr id="10" name="object 10">
              <a:hlinkClick r:id="rId4"/>
            </p:cNvPr>
            <p:cNvSpPr/>
            <p:nvPr/>
          </p:nvSpPr>
          <p:spPr>
            <a:xfrm>
              <a:off x="1734210" y="1377543"/>
              <a:ext cx="3783329" cy="4825365"/>
            </a:xfrm>
            <a:custGeom>
              <a:avLst/>
              <a:gdLst/>
              <a:ahLst/>
              <a:cxnLst/>
              <a:rect l="l" t="t" r="r" b="b"/>
              <a:pathLst>
                <a:path w="3783329" h="4825365">
                  <a:moveTo>
                    <a:pt x="0" y="0"/>
                  </a:moveTo>
                  <a:lnTo>
                    <a:pt x="3782974" y="0"/>
                  </a:lnTo>
                  <a:lnTo>
                    <a:pt x="3782974" y="4824971"/>
                  </a:lnTo>
                  <a:lnTo>
                    <a:pt x="0" y="4824971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8146" y="4274418"/>
              <a:ext cx="1072104" cy="1072104"/>
            </a:xfrm>
            <a:prstGeom prst="rect">
              <a:avLst/>
            </a:prstGeom>
          </p:spPr>
        </p:pic>
        <p:pic>
          <p:nvPicPr>
            <p:cNvPr id="12" name="object 12" descr="þÿ">
              <a:hlinkClick r:id="rId7"/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86487" y="1026045"/>
              <a:ext cx="3859617" cy="4695862"/>
            </a:xfrm>
            <a:prstGeom prst="rect">
              <a:avLst/>
            </a:prstGeom>
          </p:spPr>
        </p:pic>
        <p:sp>
          <p:nvSpPr>
            <p:cNvPr id="13" name="object 13">
              <a:hlinkClick r:id="rId7"/>
            </p:cNvPr>
            <p:cNvSpPr/>
            <p:nvPr/>
          </p:nvSpPr>
          <p:spPr>
            <a:xfrm>
              <a:off x="7176960" y="1016520"/>
              <a:ext cx="3879215" cy="4825365"/>
            </a:xfrm>
            <a:custGeom>
              <a:avLst/>
              <a:gdLst/>
              <a:ahLst/>
              <a:cxnLst/>
              <a:rect l="l" t="t" r="r" b="b"/>
              <a:pathLst>
                <a:path w="3879215" h="4825365">
                  <a:moveTo>
                    <a:pt x="0" y="0"/>
                  </a:moveTo>
                  <a:lnTo>
                    <a:pt x="3878668" y="0"/>
                  </a:lnTo>
                  <a:lnTo>
                    <a:pt x="3878668" y="4824971"/>
                  </a:lnTo>
                  <a:lnTo>
                    <a:pt x="0" y="4824971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02926" y="4204659"/>
              <a:ext cx="1141872" cy="1141872"/>
            </a:xfrm>
            <a:prstGeom prst="rect">
              <a:avLst/>
            </a:prstGeom>
          </p:spPr>
        </p:pic>
      </p:grp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xfrm>
            <a:off x="1224634" y="25782"/>
            <a:ext cx="842581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GaDOE</a:t>
            </a:r>
            <a:r>
              <a:rPr sz="4400" spc="-75" dirty="0"/>
              <a:t> </a:t>
            </a:r>
            <a:r>
              <a:rPr sz="4400" dirty="0"/>
              <a:t>Diagnostic</a:t>
            </a:r>
            <a:r>
              <a:rPr sz="4400" spc="-210" dirty="0"/>
              <a:t> </a:t>
            </a:r>
            <a:r>
              <a:rPr sz="4400" spc="-10" dirty="0"/>
              <a:t>Assessment</a:t>
            </a:r>
            <a:endParaRPr sz="4400"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ts val="15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300" b="1" i="0" u="none" strike="noStrike" kern="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ts val="15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sz="1300" b="1" i="0" u="none" strike="noStrike" kern="0" cap="none" spc="-2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2465" marR="0" lvl="0" indent="0" defTabSz="914400" eaLnBrk="1" fontAlgn="auto" latinLnBrk="0" hangingPunct="1">
              <a:lnSpc>
                <a:spcPts val="13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Richard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Woods,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Georgia’s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School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1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Superintendent</a:t>
            </a:r>
            <a:r>
              <a:rPr kumimoji="0" sz="1150" b="1" i="1" u="none" strike="noStrike" kern="0" cap="none" spc="-4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150" b="1" i="0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150" b="1" i="0" u="none" strike="noStrike" kern="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150" b="1" i="0" u="none" strike="noStrike" kern="0" cap="none" spc="-4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Preparing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ALL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Students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for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Life</a:t>
            </a:r>
            <a:endParaRPr kumimoji="0" sz="1150" b="1" i="1" u="none" strike="noStrike" kern="0" cap="none" spc="0" normalizeH="0" baseline="0" noProof="0">
              <a:ln>
                <a:noFill/>
              </a:ln>
              <a:solidFill>
                <a:srgbClr val="005C8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24634" y="629286"/>
            <a:ext cx="21272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Toolkits</a:t>
            </a:r>
            <a:endParaRPr kumimoji="0" sz="4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02569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2901" y="5624700"/>
            <a:ext cx="36537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sng" strike="noStrike" kern="0" cap="none" spc="-10" normalizeH="0" baseline="0" noProof="0" dirty="0">
                <a:ln>
                  <a:noFill/>
                </a:ln>
                <a:solidFill>
                  <a:srgbClr val="0562C1"/>
                </a:solidFill>
                <a:effectLst/>
                <a:uLnTx/>
                <a:uFill>
                  <a:solidFill>
                    <a:srgbClr val="0562C1"/>
                  </a:solidFill>
                </a:uFill>
                <a:latin typeface="Arial"/>
                <a:cs typeface="Arial"/>
                <a:hlinkClick r:id="rId2"/>
              </a:rPr>
              <a:t>https://url.gadoe.org/4pynd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9028" y="1165859"/>
            <a:ext cx="11683365" cy="4749165"/>
            <a:chOff x="509028" y="1165859"/>
            <a:chExt cx="11683365" cy="474916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8328" y="1165859"/>
              <a:ext cx="5853671" cy="44759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33235" y="1360754"/>
              <a:ext cx="5541606" cy="388884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9028" y="1165859"/>
              <a:ext cx="6499847" cy="44516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3608" y="1360754"/>
              <a:ext cx="5911694" cy="386447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95365" y="3930421"/>
              <a:ext cx="1984354" cy="1984362"/>
            </a:xfrm>
            <a:prstGeom prst="rect">
              <a:avLst/>
            </a:prstGeom>
          </p:spPr>
        </p:pic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1084322" y="-63019"/>
            <a:ext cx="7956550" cy="134239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250"/>
              </a:spcBef>
              <a:tabLst>
                <a:tab pos="4284345" algn="l"/>
              </a:tabLst>
            </a:pPr>
            <a:r>
              <a:rPr sz="4800" spc="-20" dirty="0"/>
              <a:t>K-</a:t>
            </a:r>
            <a:r>
              <a:rPr sz="4800" dirty="0"/>
              <a:t>8</a:t>
            </a:r>
            <a:r>
              <a:rPr sz="4800" spc="-125" dirty="0"/>
              <a:t> </a:t>
            </a:r>
            <a:r>
              <a:rPr sz="4800" dirty="0"/>
              <a:t>Literacy</a:t>
            </a:r>
            <a:r>
              <a:rPr sz="4800" spc="-80" dirty="0"/>
              <a:t> </a:t>
            </a:r>
            <a:r>
              <a:rPr sz="4800" spc="-50" dirty="0"/>
              <a:t>&amp;</a:t>
            </a:r>
            <a:r>
              <a:rPr sz="4800" dirty="0"/>
              <a:t>	</a:t>
            </a:r>
            <a:r>
              <a:rPr sz="4800" spc="-10" dirty="0"/>
              <a:t>Dyslexia </a:t>
            </a:r>
            <a:r>
              <a:rPr sz="4800" dirty="0"/>
              <a:t>Intervention</a:t>
            </a:r>
            <a:r>
              <a:rPr sz="4800" spc="-204" dirty="0"/>
              <a:t> </a:t>
            </a:r>
            <a:r>
              <a:rPr sz="4800" dirty="0"/>
              <a:t>Practice</a:t>
            </a:r>
            <a:r>
              <a:rPr sz="4800" spc="-215" dirty="0"/>
              <a:t> </a:t>
            </a:r>
            <a:r>
              <a:rPr sz="4800" spc="-10" dirty="0"/>
              <a:t>Guide</a:t>
            </a:r>
            <a:endParaRPr sz="4800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defTabSz="914400" eaLnBrk="1" fontAlgn="auto" latinLnBrk="0" hangingPunct="1">
              <a:lnSpc>
                <a:spcPts val="15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300" b="1" i="0" u="none" strike="noStrike" kern="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pPr marL="38100" marR="0" lvl="0" indent="0" defTabSz="914400" eaLnBrk="1" fontAlgn="auto" latinLnBrk="0" hangingPunct="1">
                <a:lnSpc>
                  <a:spcPts val="153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sz="1300" b="1" i="0" u="none" strike="noStrike" kern="0" cap="none" spc="-25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2465" marR="0" lvl="0" indent="0" defTabSz="914400" eaLnBrk="1" fontAlgn="auto" latinLnBrk="0" hangingPunct="1">
              <a:lnSpc>
                <a:spcPts val="13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Richard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Woods,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Georgia’s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School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1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Superintendent</a:t>
            </a:r>
            <a:r>
              <a:rPr kumimoji="0" sz="1150" b="1" i="1" u="none" strike="noStrike" kern="0" cap="none" spc="-4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150" b="1" i="0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150" b="1" i="0" u="none" strike="noStrike" kern="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150" b="1" i="0" u="none" strike="noStrike" kern="0" cap="none" spc="-4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Preparing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ALL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Students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for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67070"/>
                </a:solidFill>
                <a:effectLst/>
                <a:uLnTx/>
                <a:uFillTx/>
                <a:latin typeface="Arial"/>
                <a:cs typeface="Arial"/>
              </a:rPr>
              <a:t>Life</a:t>
            </a:r>
            <a:endParaRPr kumimoji="0" sz="1150" b="1" i="1" u="none" strike="noStrike" kern="0" cap="none" spc="0" normalizeH="0" baseline="0" noProof="0">
              <a:ln>
                <a:noFill/>
              </a:ln>
              <a:solidFill>
                <a:srgbClr val="005C8F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69335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738" y="6501570"/>
            <a:ext cx="86563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  <a:cs typeface="Arial Narrow"/>
              </a:rPr>
              <a:t>Life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/>
              <a:cs typeface="Arial Narrow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1233" y="146901"/>
            <a:ext cx="11189970" cy="6598284"/>
            <a:chOff x="551233" y="146901"/>
            <a:chExt cx="11189970" cy="659828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8253" y="6190035"/>
              <a:ext cx="1042731" cy="55464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1233" y="146901"/>
              <a:ext cx="10606393" cy="59692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89434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9933" y="6418830"/>
            <a:ext cx="20891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20</a:t>
            </a:r>
            <a:endParaRPr kumimoji="0" sz="1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057" y="6428302"/>
            <a:ext cx="827913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Richard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Woods,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Georgia’s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School</a:t>
            </a:r>
            <a:r>
              <a:rPr kumimoji="0" sz="1150" b="1" i="1" u="none" strike="noStrike" kern="0" cap="none" spc="-3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1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Superintendent</a:t>
            </a:r>
            <a:r>
              <a:rPr kumimoji="0" sz="1150" b="1" i="1" u="none" strike="noStrike" kern="0" cap="none" spc="-4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150" b="1" i="0" u="none" strike="noStrike" kern="0" cap="none" spc="-2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150" b="1" i="0" u="none" strike="noStrike" kern="0" cap="none" spc="-1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150" b="1" i="0" u="none" strike="noStrike" kern="0" cap="none" spc="-1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150" b="1" i="0" u="none" strike="noStrike" kern="0" cap="none" spc="-4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0" u="none" strike="noStrike" kern="0" cap="none" spc="0" normalizeH="0" baseline="0" noProof="0" dirty="0">
                <a:ln>
                  <a:noFill/>
                </a:ln>
                <a:solidFill>
                  <a:srgbClr val="1185C9"/>
                </a:solidFill>
                <a:effectLst/>
                <a:uLnTx/>
                <a:uFillTx/>
                <a:latin typeface="Arial"/>
                <a:cs typeface="Arial"/>
              </a:rPr>
              <a:t>|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Preparing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ALL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Students</a:t>
            </a:r>
            <a:r>
              <a:rPr kumimoji="0" sz="1150" b="1" i="1" u="none" strike="noStrike" kern="0" cap="none" spc="-3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for</a:t>
            </a:r>
            <a:r>
              <a:rPr kumimoji="0" sz="1150" b="1" i="1" u="none" strike="noStrike" kern="0" cap="none" spc="-15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150" b="1" i="1" u="none" strike="noStrike" kern="0" cap="none" spc="-20" normalizeH="0" baseline="0" noProof="0" dirty="0">
                <a:ln>
                  <a:noFill/>
                </a:ln>
                <a:solidFill>
                  <a:srgbClr val="747474"/>
                </a:solidFill>
                <a:effectLst/>
                <a:uLnTx/>
                <a:uFillTx/>
                <a:latin typeface="Arial"/>
                <a:cs typeface="Arial"/>
              </a:rPr>
              <a:t>Life</a:t>
            </a:r>
            <a:endParaRPr kumimoji="0" sz="11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70559" y="0"/>
            <a:ext cx="11139170" cy="6690359"/>
            <a:chOff x="670559" y="0"/>
            <a:chExt cx="11139170" cy="669035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" y="0"/>
              <a:ext cx="11138585" cy="626878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8400" y="5943600"/>
              <a:ext cx="1371599" cy="746759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210310" y="88255"/>
            <a:ext cx="4509135" cy="1223010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4800" dirty="0">
                <a:solidFill>
                  <a:srgbClr val="072C69"/>
                </a:solidFill>
              </a:rPr>
              <a:t>Literacy</a:t>
            </a:r>
            <a:r>
              <a:rPr sz="4800" spc="155" dirty="0">
                <a:solidFill>
                  <a:srgbClr val="072C69"/>
                </a:solidFill>
              </a:rPr>
              <a:t> </a:t>
            </a:r>
            <a:r>
              <a:rPr sz="4800" spc="-10" dirty="0">
                <a:solidFill>
                  <a:srgbClr val="00A69A"/>
                </a:solidFill>
              </a:rPr>
              <a:t>Shorts</a:t>
            </a:r>
            <a:endParaRPr sz="4800"/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50" b="0" dirty="0">
                <a:solidFill>
                  <a:srgbClr val="072C69"/>
                </a:solidFill>
                <a:latin typeface="Arial"/>
                <a:cs typeface="Arial"/>
              </a:rPr>
              <a:t>Short</a:t>
            </a:r>
            <a:r>
              <a:rPr sz="1850" b="0" spc="45" dirty="0">
                <a:solidFill>
                  <a:srgbClr val="072C69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72C69"/>
                </a:solidFill>
                <a:latin typeface="Arial"/>
                <a:cs typeface="Arial"/>
              </a:rPr>
              <a:t>videos to</a:t>
            </a:r>
            <a:r>
              <a:rPr sz="1850" b="0" spc="60" dirty="0">
                <a:solidFill>
                  <a:srgbClr val="072C69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72C69"/>
                </a:solidFill>
                <a:latin typeface="Arial"/>
                <a:cs typeface="Arial"/>
              </a:rPr>
              <a:t>support</a:t>
            </a:r>
            <a:r>
              <a:rPr sz="1850" b="0" spc="35" dirty="0">
                <a:solidFill>
                  <a:srgbClr val="072C69"/>
                </a:solidFill>
                <a:latin typeface="Arial"/>
                <a:cs typeface="Arial"/>
              </a:rPr>
              <a:t> </a:t>
            </a:r>
            <a:r>
              <a:rPr sz="1850" b="0" dirty="0">
                <a:solidFill>
                  <a:srgbClr val="072C69"/>
                </a:solidFill>
                <a:latin typeface="Arial"/>
                <a:cs typeface="Arial"/>
              </a:rPr>
              <a:t>literacy</a:t>
            </a:r>
            <a:r>
              <a:rPr sz="1850" b="0" spc="35" dirty="0">
                <a:solidFill>
                  <a:srgbClr val="072C69"/>
                </a:solidFill>
                <a:latin typeface="Arial"/>
                <a:cs typeface="Arial"/>
              </a:rPr>
              <a:t> </a:t>
            </a:r>
            <a:r>
              <a:rPr sz="1850" b="0" spc="-10" dirty="0">
                <a:solidFill>
                  <a:srgbClr val="072C69"/>
                </a:solidFill>
                <a:latin typeface="Arial"/>
                <a:cs typeface="Arial"/>
              </a:rPr>
              <a:t>instruction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810625" y="307023"/>
            <a:ext cx="2790825" cy="767080"/>
            <a:chOff x="8810625" y="307023"/>
            <a:chExt cx="2790825" cy="76708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0625" y="307023"/>
              <a:ext cx="1523999" cy="7670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96575" y="421083"/>
              <a:ext cx="904874" cy="55800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197100" y="2667253"/>
            <a:ext cx="2184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6"/>
              </a:rPr>
              <a:t>Language</a:t>
            </a:r>
            <a:r>
              <a:rPr kumimoji="0" sz="1800" b="1" i="0" u="sng" strike="noStrike" kern="0" cap="none" spc="-8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6"/>
              </a:rPr>
              <a:t> </a:t>
            </a:r>
            <a:r>
              <a:rPr kumimoji="0" sz="1800" b="1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6"/>
              </a:rPr>
              <a:t>Structure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97100" y="3638804"/>
            <a:ext cx="2188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7"/>
              </a:rPr>
              <a:t>Literacy</a:t>
            </a:r>
            <a:r>
              <a:rPr kumimoji="0" sz="1800" b="1" i="0" u="sng" strike="noStrike" kern="0" cap="none" spc="-4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7"/>
              </a:rPr>
              <a:t> </a:t>
            </a:r>
            <a:r>
              <a:rPr kumimoji="0" sz="1800" b="1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7"/>
              </a:rPr>
              <a:t>Knowledge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97100" y="1695703"/>
            <a:ext cx="4886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336290" algn="l"/>
              </a:tabLst>
              <a:defRPr/>
            </a:pPr>
            <a:r>
              <a:rPr kumimoji="0" sz="1800" b="1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8"/>
              </a:rPr>
              <a:t>Verbal</a:t>
            </a:r>
            <a:r>
              <a:rPr kumimoji="0" sz="1800" b="1" i="0" u="sng" strike="noStrike" kern="0" cap="none" spc="-7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8"/>
              </a:rPr>
              <a:t> </a:t>
            </a:r>
            <a:r>
              <a:rPr kumimoji="0" sz="1800" b="1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8"/>
              </a:rPr>
              <a:t>Reasoning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Tx/>
                <a:latin typeface="Arial"/>
                <a:cs typeface="Arial"/>
              </a:rPr>
              <a:t>	</a:t>
            </a:r>
            <a:r>
              <a:rPr kumimoji="0" sz="1800" b="1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9"/>
              </a:rPr>
              <a:t>Reading</a:t>
            </a:r>
            <a:r>
              <a:rPr kumimoji="0" sz="1800" b="1" i="0" u="sng" strike="noStrike" kern="0" cap="none" spc="-6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9"/>
              </a:rPr>
              <a:t> </a:t>
            </a:r>
            <a:r>
              <a:rPr kumimoji="0" sz="1800" b="1" i="0" u="sng" strike="noStrike" kern="0" cap="none" spc="-2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9"/>
              </a:rPr>
              <a:t>Rope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21325" y="2667253"/>
            <a:ext cx="19837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0"/>
              </a:rPr>
              <a:t>Sight</a:t>
            </a:r>
            <a:r>
              <a:rPr kumimoji="0" sz="1800" b="1" i="0" u="sng" strike="noStrike" kern="0" cap="none" spc="-4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0"/>
              </a:rPr>
              <a:t> </a:t>
            </a:r>
            <a:r>
              <a:rPr kumimoji="0" sz="1800" b="1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0"/>
              </a:rPr>
              <a:t>Recognition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21325" y="3638804"/>
            <a:ext cx="1240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1"/>
              </a:rPr>
              <a:t>Vocabulary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02675" y="1695703"/>
            <a:ext cx="1402080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12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2"/>
              </a:rPr>
              <a:t>Phonological</a:t>
            </a:r>
            <a:r>
              <a:rPr kumimoji="0" sz="1700" b="1" i="0" u="none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700" b="1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2"/>
              </a:rPr>
              <a:t>Awareness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02675" y="2667253"/>
            <a:ext cx="1909445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12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3"/>
              </a:rPr>
              <a:t>Six</a:t>
            </a:r>
            <a:r>
              <a:rPr kumimoji="0" sz="1700" b="1" i="0" u="sng" strike="noStrike" kern="0" cap="none" spc="2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3"/>
              </a:rPr>
              <a:t> </a:t>
            </a:r>
            <a:r>
              <a:rPr kumimoji="0" sz="1700" b="1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3"/>
              </a:rPr>
              <a:t>Elements</a:t>
            </a:r>
            <a:r>
              <a:rPr kumimoji="0" sz="1700" b="1" i="0" u="sng" strike="noStrike" kern="0" cap="none" spc="2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3"/>
              </a:rPr>
              <a:t> </a:t>
            </a:r>
            <a:r>
              <a:rPr kumimoji="0" sz="1700" b="1" i="0" u="sng" strike="noStrike" kern="0" cap="none" spc="-2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3"/>
              </a:rPr>
              <a:t>of</a:t>
            </a:r>
            <a:r>
              <a:rPr kumimoji="0" sz="1700" b="1" i="0" u="none" strike="noStrike" kern="0" cap="none" spc="-2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700" b="1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3"/>
              </a:rPr>
              <a:t>Word </a:t>
            </a:r>
            <a:r>
              <a:rPr kumimoji="0" sz="1700" b="1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3"/>
              </a:rPr>
              <a:t>Recognition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02675" y="3638803"/>
            <a:ext cx="2567305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defTabSz="914400" eaLnBrk="1" fontAlgn="auto" latinLnBrk="0" hangingPunct="1">
              <a:lnSpc>
                <a:spcPct val="1012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1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4"/>
              </a:rPr>
              <a:t>Clarifying</a:t>
            </a:r>
            <a:r>
              <a:rPr kumimoji="0" sz="1700" b="1" i="0" u="sng" strike="noStrike" kern="0" cap="none" spc="2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4"/>
              </a:rPr>
              <a:t> </a:t>
            </a:r>
            <a:r>
              <a:rPr kumimoji="0" sz="1700" b="1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4"/>
              </a:rPr>
              <a:t>Conversation:</a:t>
            </a:r>
            <a:r>
              <a:rPr kumimoji="0" sz="1700" b="1" i="0" u="none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700" b="1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4"/>
              </a:rPr>
              <a:t>Sight</a:t>
            </a:r>
            <a:r>
              <a:rPr kumimoji="0" sz="1700" b="1" i="0" u="sng" strike="noStrike" kern="0" cap="none" spc="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4"/>
              </a:rPr>
              <a:t> </a:t>
            </a:r>
            <a:r>
              <a:rPr kumimoji="0" sz="1700" b="1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4"/>
              </a:rPr>
              <a:t>Word</a:t>
            </a:r>
            <a:r>
              <a:rPr kumimoji="0" sz="1700" b="1" i="0" u="sng" strike="noStrike" kern="0" cap="none" spc="2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4"/>
              </a:rPr>
              <a:t> </a:t>
            </a:r>
            <a:r>
              <a:rPr kumimoji="0" sz="1700" b="1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14"/>
              </a:rPr>
              <a:t>Vocabulary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83300" y="5068887"/>
            <a:ext cx="435165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sng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  <a:hlinkClick r:id="rId15"/>
              </a:rPr>
              <a:t>View</a:t>
            </a:r>
            <a:r>
              <a:rPr kumimoji="0" sz="2000" b="1" i="0" u="sng" strike="noStrike" kern="0" cap="none" spc="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  <a:hlinkClick r:id="rId15"/>
              </a:rPr>
              <a:t> </a:t>
            </a:r>
            <a:r>
              <a:rPr kumimoji="0" sz="2000" b="1" i="0" u="sng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  <a:hlinkClick r:id="rId15"/>
              </a:rPr>
              <a:t>the</a:t>
            </a:r>
            <a:r>
              <a:rPr kumimoji="0" sz="2000" b="1" i="0" u="sng" strike="noStrike" kern="0" cap="none" spc="3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  <a:hlinkClick r:id="rId15"/>
              </a:rPr>
              <a:t> </a:t>
            </a:r>
            <a:r>
              <a:rPr kumimoji="0" sz="2000" b="1" i="0" u="sng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  <a:hlinkClick r:id="rId15"/>
              </a:rPr>
              <a:t>ful</a:t>
            </a:r>
            <a:r>
              <a:rPr kumimoji="0" sz="2000" b="1" i="0" u="sng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l</a:t>
            </a:r>
            <a:r>
              <a:rPr kumimoji="0" sz="2000" b="1" i="0" u="sng" strike="noStrike" kern="0" cap="none" spc="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kumimoji="0" sz="2000" b="1" i="1" u="sng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  <a:hlinkClick r:id="rId15"/>
              </a:rPr>
              <a:t>Literacy</a:t>
            </a:r>
            <a:r>
              <a:rPr kumimoji="0" sz="2000" b="1" i="1" u="sng" strike="noStrike" kern="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  <a:hlinkClick r:id="rId15"/>
              </a:rPr>
              <a:t> </a:t>
            </a:r>
            <a:r>
              <a:rPr kumimoji="0" sz="2000" b="1" i="1" u="sng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  <a:hlinkClick r:id="rId15"/>
              </a:rPr>
              <a:t>Short</a:t>
            </a:r>
            <a:r>
              <a:rPr kumimoji="0" sz="2000" b="1" i="1" u="sng" strike="noStrike" kern="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s</a:t>
            </a:r>
            <a:r>
              <a:rPr kumimoji="0" sz="2000" b="1" i="1" u="sng" strike="noStrike" kern="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</a:rPr>
              <a:t> </a:t>
            </a:r>
            <a:r>
              <a:rPr kumimoji="0" sz="2000" b="1" i="0" u="sng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>
                  <a:solidFill>
                    <a:srgbClr val="001F5F"/>
                  </a:solidFill>
                </a:uFill>
                <a:latin typeface="Arial"/>
                <a:cs typeface="Arial"/>
                <a:hlinkClick r:id="rId15"/>
              </a:rPr>
              <a:t>series</a:t>
            </a:r>
            <a:r>
              <a:rPr kumimoji="0" sz="2000" b="1" i="0" u="none" strike="noStrike" kern="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cs typeface="Arial"/>
              </a:rPr>
              <a:t>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79699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3578" y="107873"/>
            <a:ext cx="11925300" cy="6641465"/>
            <a:chOff x="133578" y="107873"/>
            <a:chExt cx="11925300" cy="66414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8253" y="6190035"/>
              <a:ext cx="1042731" cy="5546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464" y="133985"/>
              <a:ext cx="10749051" cy="604956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58637" y="6122923"/>
            <a:ext cx="92208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Register</a:t>
            </a:r>
            <a:r>
              <a:rPr kumimoji="0" sz="1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here:</a:t>
            </a:r>
            <a:r>
              <a:rPr kumimoji="0" sz="14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Select,</a:t>
            </a:r>
            <a:r>
              <a:rPr kumimoji="0" sz="1400" b="0" i="0" u="sng" strike="noStrike" kern="0" cap="none" spc="-3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Implement,</a:t>
            </a:r>
            <a:r>
              <a:rPr kumimoji="0" sz="1400" b="0" i="0" u="sng" strike="noStrike" kern="0" cap="none" spc="-6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and</a:t>
            </a:r>
            <a:r>
              <a:rPr kumimoji="0" sz="1400" b="0" i="0" u="sng" strike="noStrike" kern="0" cap="none" spc="-3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kumimoji="0" sz="1400" b="0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Monitor</a:t>
            </a:r>
            <a:r>
              <a:rPr kumimoji="0" sz="1400" b="0" i="0" u="sng" strike="noStrike" kern="0" cap="none" spc="-10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Adolescent</a:t>
            </a:r>
            <a:r>
              <a:rPr kumimoji="0" sz="1400" b="0" i="0" u="sng" strike="noStrike" kern="0" cap="none" spc="-6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Literacy</a:t>
            </a:r>
            <a:r>
              <a:rPr kumimoji="0" sz="1400" b="0" i="0" u="sng" strike="noStrike" kern="0" cap="none" spc="-5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Practices</a:t>
            </a:r>
            <a:r>
              <a:rPr kumimoji="0" sz="1400" b="0" i="0" u="sng" strike="noStrike" kern="0" cap="none" spc="-8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Throug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</a:rPr>
              <a:t>h</a:t>
            </a:r>
            <a:r>
              <a:rPr kumimoji="0" sz="1400" b="0" i="0" u="sng" strike="noStrike" kern="0" cap="none" spc="-4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</a:rPr>
              <a:t> 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GaMTS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</a:rPr>
              <a:t>S</a:t>
            </a:r>
            <a:r>
              <a:rPr kumimoji="0" sz="1400" b="0" i="0" u="sng" strike="noStrike" kern="0" cap="none" spc="-3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</a:rPr>
              <a:t> 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-</a:t>
            </a:r>
            <a:r>
              <a:rPr kumimoji="0" sz="1400" b="0" i="0" u="sng" strike="noStrike" kern="0" cap="none" spc="-2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</a:rPr>
              <a:t> 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GaDOE</a:t>
            </a:r>
            <a:r>
              <a:rPr kumimoji="0" sz="1400" b="0" i="0" u="sng" strike="noStrike" kern="0" cap="none" spc="-2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kumimoji="0" sz="1400" b="0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Community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22221674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3578" y="101066"/>
            <a:ext cx="11925300" cy="6647815"/>
            <a:chOff x="133578" y="101066"/>
            <a:chExt cx="11925300" cy="66478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98253" y="6190035"/>
              <a:ext cx="1042731" cy="5546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0847" y="101066"/>
              <a:ext cx="11057376" cy="60361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403397" y="5655017"/>
              <a:ext cx="1433830" cy="480059"/>
            </a:xfrm>
            <a:custGeom>
              <a:avLst/>
              <a:gdLst/>
              <a:ahLst/>
              <a:cxnLst/>
              <a:rect l="l" t="t" r="r" b="b"/>
              <a:pathLst>
                <a:path w="1433829" h="480060">
                  <a:moveTo>
                    <a:pt x="1433207" y="0"/>
                  </a:moveTo>
                  <a:lnTo>
                    <a:pt x="0" y="0"/>
                  </a:lnTo>
                  <a:lnTo>
                    <a:pt x="0" y="479894"/>
                  </a:lnTo>
                  <a:lnTo>
                    <a:pt x="1433207" y="479894"/>
                  </a:lnTo>
                  <a:lnTo>
                    <a:pt x="14332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9403410" y="5655017"/>
              <a:ext cx="1433830" cy="480059"/>
            </a:xfrm>
            <a:custGeom>
              <a:avLst/>
              <a:gdLst/>
              <a:ahLst/>
              <a:cxnLst/>
              <a:rect l="l" t="t" r="r" b="b"/>
              <a:pathLst>
                <a:path w="1433829" h="480060">
                  <a:moveTo>
                    <a:pt x="0" y="0"/>
                  </a:moveTo>
                  <a:lnTo>
                    <a:pt x="1433207" y="0"/>
                  </a:lnTo>
                  <a:lnTo>
                    <a:pt x="1433207" y="479894"/>
                  </a:lnTo>
                  <a:lnTo>
                    <a:pt x="0" y="479894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17929123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3578" y="107873"/>
            <a:ext cx="11925300" cy="6641465"/>
            <a:chOff x="133578" y="107873"/>
            <a:chExt cx="11925300" cy="6641465"/>
          </a:xfrm>
        </p:grpSpPr>
        <p:sp>
          <p:nvSpPr>
            <p:cNvPr id="4" name="object 4"/>
            <p:cNvSpPr/>
            <p:nvPr/>
          </p:nvSpPr>
          <p:spPr>
            <a:xfrm>
              <a:off x="133578" y="107873"/>
              <a:ext cx="11925300" cy="6641465"/>
            </a:xfrm>
            <a:custGeom>
              <a:avLst/>
              <a:gdLst/>
              <a:ahLst/>
              <a:cxnLst/>
              <a:rect l="l" t="t" r="r" b="b"/>
              <a:pathLst>
                <a:path w="11925300" h="6641465">
                  <a:moveTo>
                    <a:pt x="11924842" y="0"/>
                  </a:moveTo>
                  <a:lnTo>
                    <a:pt x="0" y="0"/>
                  </a:lnTo>
                  <a:lnTo>
                    <a:pt x="0" y="6640855"/>
                  </a:lnTo>
                  <a:lnTo>
                    <a:pt x="11924842" y="6640855"/>
                  </a:lnTo>
                  <a:lnTo>
                    <a:pt x="119248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98253" y="6190035"/>
              <a:ext cx="1042731" cy="554642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54173" rIns="0" bIns="0" rtlCol="0">
            <a:spAutoFit/>
          </a:bodyPr>
          <a:lstStyle/>
          <a:p>
            <a:pPr marL="431165">
              <a:lnSpc>
                <a:spcPct val="100000"/>
              </a:lnSpc>
              <a:spcBef>
                <a:spcPts val="105"/>
              </a:spcBef>
            </a:pPr>
            <a:r>
              <a:rPr spc="-50" dirty="0"/>
              <a:t>Today’s</a:t>
            </a:r>
            <a:r>
              <a:rPr spc="-305" dirty="0"/>
              <a:t> </a:t>
            </a:r>
            <a:r>
              <a:rPr spc="-10" dirty="0"/>
              <a:t>Slides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2785" y="5353302"/>
            <a:ext cx="41878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/>
              </a:rPr>
              <a:t>https://url.gadoe.org/2dcnr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28864" y="2033308"/>
            <a:ext cx="9605645" cy="2791460"/>
            <a:chOff x="1628864" y="2033308"/>
            <a:chExt cx="9605645" cy="279146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51169" y="2033308"/>
              <a:ext cx="5582754" cy="279137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8864" y="2033309"/>
              <a:ext cx="2791370" cy="2791369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</p:spTree>
    <p:extLst>
      <p:ext uri="{BB962C8B-B14F-4D97-AF65-F5344CB8AC3E}">
        <p14:creationId xmlns:p14="http://schemas.microsoft.com/office/powerpoint/2010/main" val="6032635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5325757"/>
            <a:ext cx="12192000" cy="1532255"/>
            <a:chOff x="0" y="5325757"/>
            <a:chExt cx="12192000" cy="1532255"/>
          </a:xfrm>
        </p:grpSpPr>
        <p:sp>
          <p:nvSpPr>
            <p:cNvPr id="4" name="object 4"/>
            <p:cNvSpPr/>
            <p:nvPr/>
          </p:nvSpPr>
          <p:spPr>
            <a:xfrm>
              <a:off x="0" y="5325757"/>
              <a:ext cx="12192000" cy="1532255"/>
            </a:xfrm>
            <a:custGeom>
              <a:avLst/>
              <a:gdLst/>
              <a:ahLst/>
              <a:cxnLst/>
              <a:rect l="l" t="t" r="r" b="b"/>
              <a:pathLst>
                <a:path w="12192000" h="1532254">
                  <a:moveTo>
                    <a:pt x="12192000" y="0"/>
                  </a:moveTo>
                  <a:lnTo>
                    <a:pt x="0" y="0"/>
                  </a:lnTo>
                  <a:lnTo>
                    <a:pt x="0" y="1532242"/>
                  </a:lnTo>
                  <a:lnTo>
                    <a:pt x="12192000" y="153224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98253" y="6190035"/>
              <a:ext cx="1042731" cy="554642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671864" y="1467405"/>
            <a:ext cx="6445885" cy="1336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00" spc="405" dirty="0">
                <a:solidFill>
                  <a:srgbClr val="FFFFFF"/>
                </a:solidFill>
                <a:latin typeface="Trebuchet MS"/>
                <a:cs typeface="Trebuchet MS"/>
              </a:rPr>
              <a:t>THANK</a:t>
            </a:r>
            <a:r>
              <a:rPr sz="8600" spc="-6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600" spc="470" dirty="0">
                <a:solidFill>
                  <a:srgbClr val="FFFFFF"/>
                </a:solidFill>
                <a:latin typeface="Trebuchet MS"/>
                <a:cs typeface="Trebuchet MS"/>
              </a:rPr>
              <a:t>YOU</a:t>
            </a:r>
            <a:endParaRPr sz="86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1687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Richard</a:t>
            </a:r>
            <a:r>
              <a:rPr kumimoji="0" sz="1200" b="1" i="1" u="none" strike="noStrike" kern="0" cap="none" spc="1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Woods,</a:t>
            </a:r>
            <a:r>
              <a:rPr kumimoji="0" sz="1200" b="1" i="1" u="none" strike="noStrike" kern="0" cap="none" spc="4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Georgia’s</a:t>
            </a:r>
            <a:r>
              <a:rPr kumimoji="0" sz="1200" b="1" i="1" u="none" strike="noStrike" kern="0" cap="none" spc="3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School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Superintendent</a:t>
            </a:r>
            <a:r>
              <a:rPr kumimoji="0" sz="1200" b="1" i="1" u="none" strike="noStrike" kern="0" cap="none" spc="16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7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Georgia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Department</a:t>
            </a:r>
            <a:r>
              <a:rPr kumimoji="0" sz="1200" b="1" i="0" u="none" strike="noStrike" kern="0" cap="none" spc="-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Education</a:t>
            </a:r>
            <a:r>
              <a:rPr kumimoji="0" sz="1200" b="1" i="0" u="none" strike="noStrike" kern="0" cap="none" spc="27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sz="1200" b="1" i="0" u="none" strike="noStrike" kern="0" cap="none" spc="26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200" b="1" i="1" u="none" strike="noStrike" kern="0" cap="none" spc="10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Preparing</a:t>
            </a:r>
            <a:r>
              <a:rPr kumimoji="0" sz="1200" b="1" i="1" u="none" strike="noStrike" kern="0" cap="none" spc="2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9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ALL</a:t>
            </a:r>
            <a:r>
              <a:rPr kumimoji="0" sz="1200" b="1" i="1" u="none" strike="noStrike" kern="0" cap="none" spc="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100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Students</a:t>
            </a:r>
            <a:r>
              <a:rPr kumimoji="0" sz="1200" b="1" i="1" u="none" strike="noStrike" kern="0" cap="none" spc="-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8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for</a:t>
            </a:r>
            <a:r>
              <a:rPr kumimoji="0" sz="1200" b="1" i="1" u="none" strike="noStrike" kern="0" cap="none" spc="2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 </a:t>
            </a:r>
            <a:r>
              <a:rPr kumimoji="0" sz="1200" b="1" i="1" u="none" strike="noStrike" kern="0" cap="none" spc="55" normalizeH="0" baseline="0" noProof="0" dirty="0">
                <a:ln>
                  <a:noFill/>
                </a:ln>
                <a:solidFill>
                  <a:srgbClr val="005C8F"/>
                </a:solidFill>
                <a:effectLst/>
                <a:uLnTx/>
                <a:uFillTx/>
                <a:latin typeface="Arial Narrow"/>
              </a:rPr>
              <a:t>Life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97703" rIns="0" bIns="0" rtlCol="0">
            <a:spAutoFit/>
          </a:bodyPr>
          <a:lstStyle/>
          <a:p>
            <a:pPr marL="12700">
              <a:lnSpc>
                <a:spcPts val="3840"/>
              </a:lnSpc>
              <a:spcBef>
                <a:spcPts val="105"/>
              </a:spcBef>
            </a:pPr>
            <a:r>
              <a:rPr b="1" spc="75" dirty="0">
                <a:latin typeface="Gill Sans MT"/>
                <a:cs typeface="Gill Sans MT"/>
              </a:rPr>
              <a:t>Social</a:t>
            </a:r>
            <a:r>
              <a:rPr b="1" spc="-155" dirty="0">
                <a:latin typeface="Gill Sans MT"/>
                <a:cs typeface="Gill Sans MT"/>
              </a:rPr>
              <a:t> </a:t>
            </a:r>
            <a:r>
              <a:rPr b="1" spc="-40" dirty="0">
                <a:latin typeface="Gill Sans MT"/>
                <a:cs typeface="Gill Sans MT"/>
              </a:rPr>
              <a:t>Media</a:t>
            </a:r>
            <a:r>
              <a:rPr spc="-40" dirty="0"/>
              <a:t>:</a:t>
            </a:r>
            <a:r>
              <a:rPr spc="-175" dirty="0"/>
              <a:t> </a:t>
            </a:r>
            <a:r>
              <a:rPr spc="85" dirty="0"/>
              <a:t>@GeorgiaDeptofEd</a:t>
            </a:r>
          </a:p>
          <a:p>
            <a:pPr marL="12700">
              <a:lnSpc>
                <a:spcPts val="3840"/>
              </a:lnSpc>
            </a:pPr>
            <a:r>
              <a:rPr b="1" spc="-75" dirty="0">
                <a:latin typeface="Gill Sans MT"/>
                <a:cs typeface="Gill Sans MT"/>
              </a:rPr>
              <a:t>YouTube</a:t>
            </a:r>
            <a:r>
              <a:rPr spc="-75" dirty="0"/>
              <a:t>:</a:t>
            </a:r>
            <a:r>
              <a:rPr spc="-114" dirty="0"/>
              <a:t> </a:t>
            </a:r>
            <a:r>
              <a:rPr spc="55" dirty="0"/>
              <a:t>@GeorgiaDepartmentofEducation</a:t>
            </a:r>
          </a:p>
          <a:p>
            <a:pPr marL="12700">
              <a:lnSpc>
                <a:spcPct val="100000"/>
              </a:lnSpc>
            </a:pPr>
            <a:r>
              <a:rPr b="1" spc="-165" dirty="0">
                <a:latin typeface="Gill Sans MT"/>
                <a:cs typeface="Gill Sans MT"/>
              </a:rPr>
              <a:t>Web</a:t>
            </a:r>
            <a:r>
              <a:rPr spc="-165" dirty="0"/>
              <a:t>:</a:t>
            </a:r>
            <a:r>
              <a:rPr spc="-145" dirty="0"/>
              <a:t> </a:t>
            </a:r>
            <a:r>
              <a:rPr spc="70" dirty="0"/>
              <a:t>gadoe.org</a:t>
            </a:r>
          </a:p>
        </p:txBody>
      </p:sp>
    </p:spTree>
    <p:extLst>
      <p:ext uri="{BB962C8B-B14F-4D97-AF65-F5344CB8AC3E}">
        <p14:creationId xmlns:p14="http://schemas.microsoft.com/office/powerpoint/2010/main" val="1309828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001344 2">
      <a:dk1>
        <a:srgbClr val="001344"/>
      </a:dk1>
      <a:lt1>
        <a:srgbClr val="FFFFFF"/>
      </a:lt1>
      <a:dk2>
        <a:srgbClr val="44546A"/>
      </a:dk2>
      <a:lt2>
        <a:srgbClr val="E7E6E6"/>
      </a:lt2>
      <a:accent1>
        <a:srgbClr val="001344"/>
      </a:accent1>
      <a:accent2>
        <a:srgbClr val="B9832C"/>
      </a:accent2>
      <a:accent3>
        <a:srgbClr val="A5ACAF"/>
      </a:accent3>
      <a:accent4>
        <a:srgbClr val="FCB116"/>
      </a:accent4>
      <a:accent5>
        <a:srgbClr val="001344"/>
      </a:accent5>
      <a:accent6>
        <a:srgbClr val="D9AC63"/>
      </a:accent6>
      <a:hlink>
        <a:srgbClr val="3E5185"/>
      </a:hlink>
      <a:folHlink>
        <a:srgbClr val="D9AC6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pt28F6.tm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3306</Words>
  <Application>Microsoft Office PowerPoint</Application>
  <PresentationFormat>Widescreen</PresentationFormat>
  <Paragraphs>495</Paragraphs>
  <Slides>59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59</vt:i4>
      </vt:variant>
    </vt:vector>
  </HeadingPairs>
  <TitlesOfParts>
    <vt:vector size="77" baseType="lpstr">
      <vt:lpstr>Aptos</vt:lpstr>
      <vt:lpstr>Aptos Display</vt:lpstr>
      <vt:lpstr>Arial</vt:lpstr>
      <vt:lpstr>Arial Black</vt:lpstr>
      <vt:lpstr>Arial Narrow</vt:lpstr>
      <vt:lpstr>Calibri</vt:lpstr>
      <vt:lpstr>Gill Sans MT</vt:lpstr>
      <vt:lpstr>Inter</vt:lpstr>
      <vt:lpstr>Inter Black</vt:lpstr>
      <vt:lpstr>Inter Medium</vt:lpstr>
      <vt:lpstr>Segoe UI Symbol</vt:lpstr>
      <vt:lpstr>Trebuchet MS</vt:lpstr>
      <vt:lpstr>Verdana</vt:lpstr>
      <vt:lpstr>Office Theme</vt:lpstr>
      <vt:lpstr>1_Office Theme</vt:lpstr>
      <vt:lpstr>2_Office Theme</vt:lpstr>
      <vt:lpstr>3_Office Theme</vt:lpstr>
      <vt:lpstr>ppt28F6.tmp</vt:lpstr>
      <vt:lpstr>PowerPoint Presentation</vt:lpstr>
      <vt:lpstr>From Plan to Practice</vt:lpstr>
      <vt:lpstr>Three things carry a plan into practice</vt:lpstr>
      <vt:lpstr>The Four Pillars</vt:lpstr>
      <vt:lpstr>Access has structure</vt:lpstr>
      <vt:lpstr>Types of factors</vt:lpstr>
      <vt:lpstr>More than a resource list</vt:lpstr>
      <vt:lpstr>How it works: inventory steps</vt:lpstr>
      <vt:lpstr>Start with what already exists</vt:lpstr>
      <vt:lpstr>Map how people connect to resources</vt:lpstr>
      <vt:lpstr>Map how people connect to resources</vt:lpstr>
      <vt:lpstr>From a factor to a change in practice</vt:lpstr>
      <vt:lpstr>The same questions work at other levels</vt:lpstr>
      <vt:lpstr>From Plan to Practice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Literacy Coaching Endorsement  Preparation Rule</vt:lpstr>
      <vt:lpstr>Literacy Coaching Endorsement  Preparation Rule</vt:lpstr>
      <vt:lpstr>Literacy Coaching Endorsement  Preparation Rule</vt:lpstr>
      <vt:lpstr>Literacy Coaching Endorsement Preparation Rule</vt:lpstr>
      <vt:lpstr>Literacy Coaching Endorsement Preparation Rule: Current Status</vt:lpstr>
      <vt:lpstr>PowerPoint Presentation</vt:lpstr>
      <vt:lpstr>Our Beliefs</vt:lpstr>
      <vt:lpstr>Why Adolescent Literacy – Why Now? Strengthening Literacy Systems to Improve Student Outcomes</vt:lpstr>
      <vt:lpstr>Three Levels of Adolescent Literacy</vt:lpstr>
      <vt:lpstr>A Shared Framework Creating a common language for adolescent literacy leaders and educators.</vt:lpstr>
      <vt:lpstr>PowerPoint Presentation</vt:lpstr>
      <vt:lpstr>Signature Features of the Playbook Four design features to support leaders.</vt:lpstr>
      <vt:lpstr>Leadership Insights</vt:lpstr>
      <vt:lpstr>District Conditions for Success Building the system supports that drive literacy outcomes.</vt:lpstr>
      <vt:lpstr>Practical Implementation Tools Tools to help leaders turn ideas into action.</vt:lpstr>
      <vt:lpstr>More Than a Resource An anchor for statewide professional learning and leadership development.</vt:lpstr>
      <vt:lpstr>PowerPoint Presentation</vt:lpstr>
      <vt:lpstr>PowerPoint Presentation</vt:lpstr>
      <vt:lpstr>LEADING ADOLESCENT LITERACY</vt:lpstr>
      <vt:lpstr>PowerPoint Presentation</vt:lpstr>
      <vt:lpstr>Adolescent Literacy Resource Repository</vt:lpstr>
      <vt:lpstr>GaDOE Diagnostic Assessment</vt:lpstr>
      <vt:lpstr>K-8 Literacy &amp; Dyslexia Intervention Practice Guide</vt:lpstr>
      <vt:lpstr>PowerPoint Presentation</vt:lpstr>
      <vt:lpstr>Literacy Shorts Short videos to support literacy instruction</vt:lpstr>
      <vt:lpstr>PowerPoint Presentation</vt:lpstr>
      <vt:lpstr>PowerPoint Presentation</vt:lpstr>
      <vt:lpstr>Today’s Slides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Bryttney Bailey</dc:creator>
  <cp:lastModifiedBy>Bailey, Bryttney</cp:lastModifiedBy>
  <cp:revision>3</cp:revision>
  <dcterms:created xsi:type="dcterms:W3CDTF">2026-10-06T19:48:01Z</dcterms:created>
  <dcterms:modified xsi:type="dcterms:W3CDTF">2026-10-07T16:11:02Z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2026-10-06T00:00:00Z</vt:filetime>
  </property>
  <property fmtid="{D5CDD505-2E9C-101B-9397-08002B2CF9AE}" pid="3" name="LastSaved">
    <vt:filetime>2026-10-06T00:00:00Z</vt:filetime>
  </property>
  <property fmtid="{D5CDD505-2E9C-101B-9397-08002B2CF9AE}" pid="4" name="Producer">
    <vt:lpwstr>macOS Version 15.7.4 (Build 24G517) Quartz PDFContext</vt:lpwstr>
  </property>
</Properties>
</file>